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Robo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italic.fntdata"/><Relationship Id="rId16" Type="http://schemas.openxmlformats.org/officeDocument/2006/relationships/slide" Target="slides/slide11.xml"/><Relationship Id="rId38" Type="http://schemas.openxmlformats.org/officeDocument/2006/relationships/font" Target="fonts/Robo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peiding.no/om-oss/forbundet-nasjonalt/speidertinget/speidertinget-2024"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peiding.no/om-oss/forbundet-nasjonalt/speidertinget/speidertinget-2024"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peiding.no/om-oss/forbundet-nasjonalt/speidertinget/speidertinget-2024"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peiding.no/om-oss/forbundet-nasjonalt/speidertinget/speidertinget-2024"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peiding.no/om-oss/forbundet-nasjonalt/speidertinget/speidertinget-2024"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peiding.no/om-oss/forbundet-nasjonalt/speidertinget/speidertinget-2024"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290add7787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290add7787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85eadc9684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85eadc9684_0_8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21" name="Google Shape;121;g385eadc9684_0_86:notes"/>
          <p:cNvSpPr txBox="1"/>
          <p:nvPr>
            <p:ph idx="12" type="sldNum"/>
          </p:nvPr>
        </p:nvSpPr>
        <p:spPr>
          <a:xfrm>
            <a:off x="3886200" y="8686800"/>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no"/>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85eadc9684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85eadc9684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85f38f5ad3_2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385f38f5ad3_2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85f38f5ad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85f38f5ad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85f38f5ad3_2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385f38f5ad3_2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no"/>
              <a:t>Fra strategien (muntlig versjon):</a:t>
            </a:r>
            <a:br>
              <a:rPr lang="no"/>
            </a:br>
            <a:r>
              <a:rPr lang="no"/>
              <a:t>Vi skal øke synligheten vår på måter som viser frem speidingens innhold og hva vi står for. Vi skal skape bedre samsvar mellom vårt eget bilde og samfunnets bilde av oss. Vi skal gi medlemmene våre enda større grunn til å være stolte av å være speidere.</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marR="0" rtl="0" algn="l">
              <a:lnSpc>
                <a:spcPct val="100000"/>
              </a:lnSpc>
              <a:spcBef>
                <a:spcPts val="0"/>
              </a:spcBef>
              <a:spcAft>
                <a:spcPts val="0"/>
              </a:spcAft>
              <a:buClr>
                <a:srgbClr val="000000"/>
              </a:buClr>
              <a:buSzPts val="1100"/>
              <a:buFont typeface="Arial"/>
              <a:buNone/>
            </a:pPr>
            <a:r>
              <a:rPr lang="no"/>
              <a:t>I år styrker vi kommunikasjonsarbeidet på forbundskontoret, noe som allerede er synligere i for eksempel måten vi kommuniserer på i sosiale medier – en viktig flate nå og framover. Vi har fått hjelp fra Prosperastiftelsen og har tatt innspillene fra fagfolkene der inn i kommunikasjonsstrategien vår og i verktøyene vi bruker. </a:t>
            </a:r>
            <a:br>
              <a:rPr lang="no"/>
            </a:br>
            <a:endParaRPr/>
          </a:p>
          <a:p>
            <a:pPr indent="0" lvl="0" marL="0" rtl="0" algn="l">
              <a:lnSpc>
                <a:spcPct val="100000"/>
              </a:lnSpc>
              <a:spcBef>
                <a:spcPts val="0"/>
              </a:spcBef>
              <a:spcAft>
                <a:spcPts val="0"/>
              </a:spcAft>
              <a:buSzPts val="1100"/>
              <a:buNone/>
            </a:pPr>
            <a:r>
              <a:rPr lang="no"/>
              <a:t>Å arbeide for mer synlighet/tydelighet lokalt er helt nødvendig, og der tror vi at det ligger et ubrukt potensiale. Samtidig er det viktig å finne effektive og enkle måter å oppnå det på fordi ressursene er begrenset. Hvordan får vi det til sammen?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85f38f5ad3_2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385f38f5ad3_2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no"/>
              <a:t>Før sommeren fullførte arbeidsgruppa fra Prosperastiftelsen arbeidet sitt med analyse og anbefalinger for å gjøre </a:t>
            </a:r>
            <a:r>
              <a:rPr b="0" i="0" lang="no" sz="1100" u="none" cap="none" strike="noStrike">
                <a:solidFill>
                  <a:srgbClr val="000000"/>
                </a:solidFill>
                <a:latin typeface="Arial"/>
                <a:ea typeface="Arial"/>
                <a:cs typeface="Arial"/>
                <a:sym typeface="Arial"/>
              </a:rPr>
              <a:t>kommunikasjonen vår tydeligere for å nå eksisterende og nye målgrupper mer effektivt. Gruppa var satt sammen av seks fagpersoner med ulik erfaring fra kommunikasjonsarbeid, ledelse og strategisk arbeid.</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no" sz="1100" u="none" cap="none" strike="noStrike">
                <a:solidFill>
                  <a:srgbClr val="000000"/>
                </a:solidFill>
                <a:latin typeface="Arial"/>
                <a:ea typeface="Arial"/>
                <a:cs typeface="Arial"/>
                <a:sym typeface="Arial"/>
              </a:rPr>
              <a:t>Arbeidsgruppa peker på at NSFs kommunikasjon er fragmentert, målgruppene for lite definerte og at innholdet ikke treffer tydelig nok. Anbefalingene og verktøyene arbeidsgruppa har laget skal hjelpe NSF til å styrke profilen sin og øke/forbedre rekrutteringen.</a:t>
            </a:r>
            <a:br>
              <a:rPr lang="no"/>
            </a:br>
            <a:r>
              <a:rPr b="0" i="0" lang="no" sz="11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100"/>
              <a:buFont typeface="Arial"/>
              <a:buNone/>
            </a:pPr>
            <a:r>
              <a:rPr b="0" i="0" lang="no" sz="1100" u="none" cap="none" strike="noStrike">
                <a:solidFill>
                  <a:srgbClr val="000000"/>
                </a:solidFill>
                <a:latin typeface="Arial"/>
                <a:ea typeface="Arial"/>
                <a:cs typeface="Arial"/>
                <a:sym typeface="Arial"/>
              </a:rPr>
              <a:t>Sluttrapporten understreker behovet for:</a:t>
            </a:r>
            <a:endParaRPr b="0"/>
          </a:p>
          <a:p>
            <a:pPr indent="-298450" lvl="0" marL="457200" rtl="0" algn="l">
              <a:lnSpc>
                <a:spcPct val="100000"/>
              </a:lnSpc>
              <a:spcBef>
                <a:spcPts val="0"/>
              </a:spcBef>
              <a:spcAft>
                <a:spcPts val="0"/>
              </a:spcAft>
              <a:buSzPts val="1100"/>
              <a:buChar char="●"/>
            </a:pPr>
            <a:r>
              <a:rPr b="0" i="0" lang="no" sz="1100" u="none" cap="none" strike="noStrike">
                <a:solidFill>
                  <a:srgbClr val="000000"/>
                </a:solidFill>
                <a:latin typeface="Arial"/>
                <a:ea typeface="Arial"/>
                <a:cs typeface="Arial"/>
                <a:sym typeface="Arial"/>
              </a:rPr>
              <a:t>Mer helhetlig og samordnet kommunikasjon i organisasjonen</a:t>
            </a:r>
            <a:endParaRPr/>
          </a:p>
          <a:p>
            <a:pPr indent="-298450" lvl="0" marL="457200" rtl="0" algn="l">
              <a:lnSpc>
                <a:spcPct val="100000"/>
              </a:lnSpc>
              <a:spcBef>
                <a:spcPts val="0"/>
              </a:spcBef>
              <a:spcAft>
                <a:spcPts val="0"/>
              </a:spcAft>
              <a:buSzPts val="1100"/>
              <a:buChar char="●"/>
            </a:pPr>
            <a:r>
              <a:rPr b="0" i="0" lang="no" sz="1100" u="none" cap="none" strike="noStrike">
                <a:solidFill>
                  <a:srgbClr val="000000"/>
                </a:solidFill>
                <a:latin typeface="Arial"/>
                <a:ea typeface="Arial"/>
                <a:cs typeface="Arial"/>
                <a:sym typeface="Arial"/>
              </a:rPr>
              <a:t>Økt kjennskap til speideren i samfunnet</a:t>
            </a:r>
            <a:endParaRPr/>
          </a:p>
          <a:p>
            <a:pPr indent="-298450" lvl="0" marL="457200" rtl="0" algn="l">
              <a:lnSpc>
                <a:spcPct val="100000"/>
              </a:lnSpc>
              <a:spcBef>
                <a:spcPts val="0"/>
              </a:spcBef>
              <a:spcAft>
                <a:spcPts val="0"/>
              </a:spcAft>
              <a:buSzPts val="1100"/>
              <a:buChar char="●"/>
            </a:pPr>
            <a:r>
              <a:rPr b="0" i="0" lang="no" sz="1100" u="none" cap="none" strike="noStrike">
                <a:solidFill>
                  <a:srgbClr val="000000"/>
                </a:solidFill>
                <a:latin typeface="Arial"/>
                <a:ea typeface="Arial"/>
                <a:cs typeface="Arial"/>
                <a:sym typeface="Arial"/>
              </a:rPr>
              <a:t>Styrking av internt eierskap til budskap og visuell profil</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85f38f5ad3_2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385f38f5ad3_2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no"/>
              <a:t>Mange forslag</a:t>
            </a:r>
            <a:r>
              <a:rPr lang="no"/>
              <a:t>, vi har gått gjennom alle og vurdert hvilke som skal innarbeides. Eksempler: </a:t>
            </a:r>
            <a:br>
              <a:rPr lang="no"/>
            </a:br>
            <a:r>
              <a:rPr lang="no"/>
              <a:t>1) Økt bruk av kampanjer lokalt, der forbundskontoret legger til rette. I 2026 gjelder dette </a:t>
            </a:r>
            <a:r>
              <a:rPr b="0" i="0" lang="no" sz="1100" u="none" cap="none" strike="noStrike">
                <a:solidFill>
                  <a:srgbClr val="000000"/>
                </a:solidFill>
                <a:latin typeface="Arial"/>
                <a:ea typeface="Arial"/>
                <a:cs typeface="Arial"/>
                <a:sym typeface="Arial"/>
              </a:rPr>
              <a:t>Vinterbål i januar, </a:t>
            </a:r>
            <a:r>
              <a:rPr lang="no"/>
              <a:t>Dette er speiding</a:t>
            </a:r>
            <a:r>
              <a:rPr b="0" i="0" lang="no" sz="1100" u="none" cap="none" strike="noStrike">
                <a:solidFill>
                  <a:srgbClr val="000000"/>
                </a:solidFill>
                <a:latin typeface="Arial"/>
                <a:ea typeface="Arial"/>
                <a:cs typeface="Arial"/>
                <a:sym typeface="Arial"/>
              </a:rPr>
              <a:t> i mai/juni, </a:t>
            </a:r>
            <a:r>
              <a:rPr lang="no"/>
              <a:t>S</a:t>
            </a:r>
            <a:r>
              <a:rPr b="0" i="0" lang="no" sz="1100" u="none" cap="none" strike="noStrike">
                <a:solidFill>
                  <a:srgbClr val="000000"/>
                </a:solidFill>
                <a:latin typeface="Arial"/>
                <a:ea typeface="Arial"/>
                <a:cs typeface="Arial"/>
                <a:sym typeface="Arial"/>
              </a:rPr>
              <a:t>kolestart i august og Speiderhytteturen i oktober. </a:t>
            </a:r>
            <a:br>
              <a:rPr b="0" i="0" lang="no" sz="1100" u="none" cap="none" strike="noStrike">
                <a:solidFill>
                  <a:srgbClr val="000000"/>
                </a:solidFill>
                <a:latin typeface="Arial"/>
                <a:ea typeface="Arial"/>
                <a:cs typeface="Arial"/>
                <a:sym typeface="Arial"/>
              </a:rPr>
            </a:br>
            <a:r>
              <a:rPr lang="no"/>
              <a:t>2) Nyhetsbrev til foresatte og ikke-medlemmer</a:t>
            </a:r>
            <a:br>
              <a:rPr lang="no"/>
            </a:br>
            <a:br>
              <a:rPr lang="no"/>
            </a:br>
            <a:r>
              <a:rPr b="1" lang="no"/>
              <a:t>Eksempler på verktøy: </a:t>
            </a:r>
            <a:r>
              <a:rPr lang="no"/>
              <a:t>Planverk, inkludert årshjul for kommunikasjonen, kanalstrategi, maler for innlegg til sosiale medier og maler for video, planer for effektmåling</a:t>
            </a:r>
            <a:br>
              <a:rPr lang="no"/>
            </a:br>
            <a:br>
              <a:rPr lang="no"/>
            </a:br>
            <a:r>
              <a:rPr b="1" lang="no"/>
              <a:t>Malverk: </a:t>
            </a:r>
            <a:r>
              <a:rPr lang="no"/>
              <a:t>Tilrettelegging for enklere kommunikasjonsarbeid for gruppene og kretsene, basert på Prosperas anbefalinger og gruppers og kretsers ønsker og behov</a:t>
            </a:r>
            <a:br>
              <a:rPr lang="no"/>
            </a:br>
            <a:br>
              <a:rPr lang="no"/>
            </a:br>
            <a:r>
              <a:rPr b="1" lang="no"/>
              <a:t>Øke kompetansen: </a:t>
            </a:r>
            <a:r>
              <a:rPr lang="no"/>
              <a:t>Vi har ulike måter å legge til rette for opplæring på. Dette inkluderer blant annet e-læring, digitale kurskvelder og kursøkter på arrangementer.</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85f38f5ad3_2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385f38f5ad3_2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85f38f5ad3_2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385f38f5ad3_2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o"/>
              <a:t>Infomedia overvåker det norske mediebildet for oss gjennom hele året, det vil si papiraviser, nettaviser og nyhetssider og i perioder med større speiderarrangementer eller spesielle hendelser også TV og radio. Både riks- regional- og lokalsaker er inkludert. De har gjort en analyse av 2024 for Speiderstyret. Informedia har også vurdert blant annet om sakene er positive, nøytrale eller negative. Styret planlegger å bestille en rapport for 2025 også.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85f38f5ad3_2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385f38f5ad3_2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o"/>
              <a:t>471 nyhetssaker i 2024 – </a:t>
            </a:r>
            <a:r>
              <a:rPr b="0" i="0" lang="no" sz="1100" u="none" cap="none" strike="noStrike">
                <a:solidFill>
                  <a:srgbClr val="000000"/>
                </a:solidFill>
                <a:latin typeface="Arial"/>
                <a:ea typeface="Arial"/>
                <a:cs typeface="Arial"/>
                <a:sym typeface="Arial"/>
              </a:rPr>
              <a:t>Infomedia har vurdert tendensen i hver enkelt nyhetssak der speideren er omtalt. Totalt ble speideren omtalt positivt i 68 prosent av artiklene (N=323), nøytralt i 29 prosent (N=135), og negativt i bare 3 prosent (N=13). </a:t>
            </a:r>
            <a:endParaRPr/>
          </a:p>
          <a:p>
            <a:pPr indent="0" lvl="0" marL="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0" i="0" lang="no" sz="1100" u="none" cap="none" strike="noStrike">
                <a:solidFill>
                  <a:srgbClr val="000000"/>
                </a:solidFill>
                <a:latin typeface="Arial"/>
                <a:ea typeface="Arial"/>
                <a:cs typeface="Arial"/>
                <a:sym typeface="Arial"/>
              </a:rPr>
              <a:t>Fra Infomedias vurdering: </a:t>
            </a:r>
            <a:endParaRPr/>
          </a:p>
          <a:p>
            <a:pPr indent="0" lvl="0" marL="0" rtl="0" algn="l">
              <a:lnSpc>
                <a:spcPct val="100000"/>
              </a:lnSpc>
              <a:spcBef>
                <a:spcPts val="0"/>
              </a:spcBef>
              <a:spcAft>
                <a:spcPts val="0"/>
              </a:spcAft>
              <a:buSzPts val="1100"/>
              <a:buNone/>
            </a:pPr>
            <a:r>
              <a:rPr b="1" i="0" lang="no" sz="1100" u="none" cap="none" strike="noStrike">
                <a:solidFill>
                  <a:srgbClr val="000000"/>
                </a:solidFill>
                <a:latin typeface="Arial"/>
                <a:ea typeface="Arial"/>
                <a:cs typeface="Arial"/>
                <a:sym typeface="Arial"/>
              </a:rPr>
              <a:t>POSITIVE SAKER: </a:t>
            </a:r>
            <a:r>
              <a:rPr b="0" i="0" lang="no" sz="1100" u="none" cap="none" strike="noStrike">
                <a:solidFill>
                  <a:srgbClr val="000000"/>
                </a:solidFill>
                <a:latin typeface="Arial"/>
                <a:ea typeface="Arial"/>
                <a:cs typeface="Arial"/>
                <a:sym typeface="Arial"/>
              </a:rPr>
              <a:t>«Artiklene fokuserer ofte på friluftsliv, fellesskap, aktiviteter og leirer – med vekt på de gode opplevelsene speidere i ulike aldersgrupper får gjennom deltakelse. Mange speidere uttrykker i disse sakene at de har fått venner for livet, lært nye ferdigheter og opplevd personlig utvikling gjennom speiderarbeidet.  Konkrete eksempler med mye omtale er når speidere ble kjent med nye kulturer og fikk nye venner under «Roverway 24», samlet inn penger til gode formål under Speideraksjonen, og konkurrerte i ferdigheter under NM i speiding.»</a:t>
            </a:r>
            <a:endParaRPr/>
          </a:p>
          <a:p>
            <a:pPr indent="0" lvl="0" marL="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1" i="0" lang="no" sz="1100" u="none" cap="none" strike="noStrike">
                <a:solidFill>
                  <a:srgbClr val="000000"/>
                </a:solidFill>
                <a:latin typeface="Arial"/>
                <a:ea typeface="Arial"/>
                <a:cs typeface="Arial"/>
                <a:sym typeface="Arial"/>
              </a:rPr>
              <a:t>NØYTRALE SAKER: </a:t>
            </a:r>
            <a:r>
              <a:rPr b="0" i="0" lang="no" sz="1100" u="none" cap="none" strike="noStrike">
                <a:solidFill>
                  <a:srgbClr val="000000"/>
                </a:solidFill>
                <a:latin typeface="Arial"/>
                <a:ea typeface="Arial"/>
                <a:cs typeface="Arial"/>
                <a:sym typeface="Arial"/>
              </a:rPr>
              <a:t>«En stor andel av den nøytrale omtalen artikler der speidere ikke er sitert. Som illustrert på neste side, gjelder dette ofte hendelser uten direkte tilknytning til speidervirksomheten</a:t>
            </a:r>
            <a:endParaRPr/>
          </a:p>
          <a:p>
            <a:pPr indent="0" lvl="0" marL="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1" i="0" lang="no" sz="1100" u="none" cap="none" strike="noStrike">
                <a:solidFill>
                  <a:srgbClr val="000000"/>
                </a:solidFill>
                <a:latin typeface="Arial"/>
                <a:ea typeface="Arial"/>
                <a:cs typeface="Arial"/>
                <a:sym typeface="Arial"/>
              </a:rPr>
              <a:t>NEGATIVE SAKER: </a:t>
            </a:r>
            <a:r>
              <a:rPr b="0" i="0" lang="no" sz="1100" u="none" cap="none" strike="noStrike">
                <a:solidFill>
                  <a:srgbClr val="000000"/>
                </a:solidFill>
                <a:latin typeface="Arial"/>
                <a:ea typeface="Arial"/>
                <a:cs typeface="Arial"/>
                <a:sym typeface="Arial"/>
              </a:rPr>
              <a:t>«Saker med negativ omtale inkluderer omtale av speiderhytta i Stavanger som ble utsatt for grovt hærverk, speiderhytta på Varbak i Farsund som fikk omfattende vannskader, og nedleggelse av speidergruppa på Søndeled og Akland grunnet sviktende medlemstall.»</a:t>
            </a:r>
            <a:endParaRPr/>
          </a:p>
          <a:p>
            <a:pPr indent="0" lvl="0" marL="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0" i="0" lang="no" sz="1100" u="none" cap="none" strike="noStrike">
                <a:solidFill>
                  <a:srgbClr val="000000"/>
                </a:solidFill>
                <a:latin typeface="Arial"/>
                <a:ea typeface="Arial"/>
                <a:cs typeface="Arial"/>
                <a:sym typeface="Arial"/>
              </a:rPr>
              <a:t>Noen få KFUK-KFUM-speider-saker er også med i statistikken.</a:t>
            </a:r>
            <a:br>
              <a:rPr lang="no"/>
            </a:b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90add7787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90add7787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85f38f5ad3_2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385f38f5ad3_2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o"/>
              <a:t>Infomedia har også sett på hvilke aviser og hvilke fylker/regioner som har flest speidersaker i løpet av ett år. Speidertette områder, og spesielt Sørlandet og Vesterlen kretser er øverst på listene. Brønnøysund kommer høyt opp på medielista, noe som kort sagt skyldes kinopremieren på filmen om «De makalause», en KFUK-KFUM-speidergruppe for funksjonshemmede.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no"/>
              <a:t>Oversikten viser også at den som har store ressurser, har mer kapasitet og etter hvert mer trening i å ha kontakt med journalister og redaksjoner. Det er også mange aviser som ikke er med i denne oversikten. Mange speidergrupper har mellom 1 og 4 saker i lokale medier i løpet av et år.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85f38f5ad3_2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385f38f5ad3_2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o"/>
              <a:t>Nyhetsartikler fra regionale og lokale medier i 2024 som Infomedia har plukket ut til analyserapporten som eksempler på saker der speidingens innhold og hva vi står for er til stede.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no"/>
              <a:t>Terskelen for få slike saker på skjerm eller på trykk er som regel lavere i lokale medier enn i regionale og i riksmedier, men krever nesten alltid uansett en innsats, hvis det ikke er en akutt hendelse der liv og helse eller andre verdier står på spill. Da er media ofte interessert – som på landsleiren i sommer, da en drikkevannskilde var forurenset og stabsmedlemmer ble syke.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85f38f5ad3_2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385f38f5ad3_2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85f38f5ad3_2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385f38f5ad3_2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o"/>
              <a:t>Fra NSFs strategi for 2025-2030: Vi vil øke synligheten vår på måter som viser frem speidingens innhold og hva vi står for i ekstern kommunikasjon. </a:t>
            </a:r>
            <a:endParaRPr/>
          </a:p>
          <a:p>
            <a:pPr indent="0" lvl="0" marL="0" rtl="0" algn="l">
              <a:lnSpc>
                <a:spcPct val="100000"/>
              </a:lnSpc>
              <a:spcBef>
                <a:spcPts val="0"/>
              </a:spcBef>
              <a:spcAft>
                <a:spcPts val="0"/>
              </a:spcAft>
              <a:buSzPts val="1100"/>
              <a:buNone/>
            </a:pPr>
            <a:r>
              <a:rPr lang="no"/>
              <a:t>I praksis er dette enklere å oppnå ved å inkludere kjernebegrepene fra kommunikasjonsstrategien når vi forteller historier i både bilder og tekst. Alle fire må ikke være til stede hver gang, men jo flere, desto tydeligere kommer speidingens innhold fram!</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85f38f5ad3_2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385f38f5ad3_2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o"/>
              <a:t>Alle gruppene noterer ned alle behov og ideer på hvert sitt arbeidsark (ev. digitalt)  </a:t>
            </a:r>
            <a:endParaRPr/>
          </a:p>
          <a:p>
            <a:pPr indent="0" lvl="0" marL="0" rtl="0" algn="l">
              <a:lnSpc>
                <a:spcPct val="100000"/>
              </a:lnSpc>
              <a:spcBef>
                <a:spcPts val="0"/>
              </a:spcBef>
              <a:spcAft>
                <a:spcPts val="0"/>
              </a:spcAft>
              <a:buSzPts val="1100"/>
              <a:buNone/>
            </a:pPr>
            <a:r>
              <a:rPr b="0" i="0" lang="no" sz="1100" u="none" cap="none" strike="noStrike">
                <a:solidFill>
                  <a:srgbClr val="000000"/>
                </a:solidFill>
                <a:latin typeface="Arial"/>
                <a:ea typeface="Arial"/>
                <a:cs typeface="Arial"/>
                <a:sym typeface="Arial"/>
              </a:rPr>
              <a:t>Det viktigste er å sette i gang prosesser som varer </a:t>
            </a:r>
            <a:r>
              <a:rPr b="0" i="1" lang="no" sz="1100" u="none" cap="none" strike="noStrike">
                <a:solidFill>
                  <a:srgbClr val="000000"/>
                </a:solidFill>
                <a:latin typeface="Arial"/>
                <a:ea typeface="Arial"/>
                <a:cs typeface="Arial"/>
                <a:sym typeface="Arial"/>
              </a:rPr>
              <a:t>etter</a:t>
            </a:r>
            <a:r>
              <a:rPr b="0" i="0" lang="no" sz="1100" u="none" cap="none" strike="noStrike">
                <a:solidFill>
                  <a:srgbClr val="000000"/>
                </a:solidFill>
                <a:latin typeface="Arial"/>
                <a:ea typeface="Arial"/>
                <a:cs typeface="Arial"/>
                <a:sym typeface="Arial"/>
              </a:rPr>
              <a:t> økta og gi bestillinger/ønsker og ideer til styret og til forbundskontoret.</a:t>
            </a:r>
            <a:br>
              <a:rPr lang="no"/>
            </a:b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85f38f5ad3_2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85f38f5ad3_2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400"/>
              </a:spcAft>
              <a:buClr>
                <a:schemeClr val="dk1"/>
              </a:buClr>
              <a:buSzPts val="1100"/>
              <a:buFont typeface="Arial"/>
              <a:buNone/>
            </a:pPr>
            <a:r>
              <a:rPr b="1" lang="no" sz="2200">
                <a:solidFill>
                  <a:schemeClr val="dk1"/>
                </a:solidFill>
              </a:rPr>
              <a:t>Erfaringer fra arbeid med / Utfordringer knyttet til ekstern synlighet: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85f38f5ad3_2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85f38f5ad3_2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85f38f5ad3_2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85f38f5ad3_2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b="1">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no">
                <a:solidFill>
                  <a:schemeClr val="dk1"/>
                </a:solidFill>
              </a:rPr>
              <a:t>Andre temaer, ideer, innspill eller spørsmål knyttet til dette? </a:t>
            </a:r>
            <a:endParaRPr b="1">
              <a:solidFill>
                <a:schemeClr val="dk1"/>
              </a:solidFill>
            </a:endParaRPr>
          </a:p>
          <a:p>
            <a:pPr indent="457200" lvl="0" marL="0" rtl="0" algn="l">
              <a:lnSpc>
                <a:spcPct val="115000"/>
              </a:lnSpc>
              <a:spcBef>
                <a:spcPts val="1200"/>
              </a:spcBef>
              <a:spcAft>
                <a:spcPts val="0"/>
              </a:spcAft>
              <a:buNone/>
            </a:pPr>
            <a:r>
              <a:rPr b="1" lang="no">
                <a:solidFill>
                  <a:schemeClr val="dk1"/>
                </a:solidFill>
              </a:rPr>
              <a:t>Hvordan konkret følge opp kommunikasjonen eksternt etter Speiderhytteturen?</a:t>
            </a:r>
            <a:r>
              <a:rPr b="1" lang="no" sz="1050">
                <a:solidFill>
                  <a:srgbClr val="444746"/>
                </a:solidFill>
                <a:latin typeface="Roboto"/>
                <a:ea typeface="Roboto"/>
                <a:cs typeface="Roboto"/>
                <a:sym typeface="Roboto"/>
              </a:rPr>
              <a:t> </a:t>
            </a:r>
            <a:endParaRPr b="1" sz="1050">
              <a:solidFill>
                <a:srgbClr val="444746"/>
              </a:solidFill>
              <a:latin typeface="Roboto"/>
              <a:ea typeface="Roboto"/>
              <a:cs typeface="Roboto"/>
              <a:sym typeface="Roboto"/>
            </a:endParaRPr>
          </a:p>
          <a:p>
            <a:pPr indent="0" lvl="0" marL="0" rtl="0" algn="l">
              <a:lnSpc>
                <a:spcPct val="115000"/>
              </a:lnSpc>
              <a:spcBef>
                <a:spcPts val="1200"/>
              </a:spcBef>
              <a:spcAft>
                <a:spcPts val="1200"/>
              </a:spcAft>
              <a:buNone/>
            </a:pPr>
            <a:r>
              <a:t/>
            </a:r>
            <a:endParaRPr b="1">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85eadc9684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85eadc9684_0_9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41" name="Google Shape;241;g385eadc9684_0_92:notes"/>
          <p:cNvSpPr txBox="1"/>
          <p:nvPr>
            <p:ph idx="12" type="sldNum"/>
          </p:nvPr>
        </p:nvSpPr>
        <p:spPr>
          <a:xfrm>
            <a:off x="3886200" y="8686800"/>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no"/>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85f38f5a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85f38f5a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85eadc968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85eadc9684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o" sz="2400" u="sng">
                <a:hlinkClick r:id="rId2"/>
              </a:rPr>
              <a:t>https://speiding.no/om-oss/forbundet-nasjonalt/speidertinget/speidertinget-2024</a:t>
            </a:r>
            <a:endParaRPr/>
          </a:p>
        </p:txBody>
      </p:sp>
      <p:sp>
        <p:nvSpPr>
          <p:cNvPr id="73" name="Google Shape;73;g385eadc9684_0_0:notes"/>
          <p:cNvSpPr txBox="1"/>
          <p:nvPr>
            <p:ph idx="12" type="sldNum"/>
          </p:nvPr>
        </p:nvSpPr>
        <p:spPr>
          <a:xfrm>
            <a:off x="3886200" y="8686800"/>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no"/>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85eadc9684_0_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85eadc9684_0_10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71" name="Google Shape;271;g385eadc9684_0_103:notes"/>
          <p:cNvSpPr txBox="1"/>
          <p:nvPr>
            <p:ph idx="12" type="sldNum"/>
          </p:nvPr>
        </p:nvSpPr>
        <p:spPr>
          <a:xfrm>
            <a:off x="3886200" y="8686800"/>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no"/>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42da1ba3e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42da1ba3e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85eadc9684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85eadc9684_0_5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o" sz="2400" u="sng">
                <a:hlinkClick r:id="rId2"/>
              </a:rPr>
              <a:t>https://speiding.no/om-oss/forbundet-nasjonalt/speidertinget/speidertinget-2024</a:t>
            </a:r>
            <a:endParaRPr/>
          </a:p>
        </p:txBody>
      </p:sp>
      <p:sp>
        <p:nvSpPr>
          <p:cNvPr id="80" name="Google Shape;80;g385eadc9684_0_55:notes"/>
          <p:cNvSpPr txBox="1"/>
          <p:nvPr>
            <p:ph idx="12" type="sldNum"/>
          </p:nvPr>
        </p:nvSpPr>
        <p:spPr>
          <a:xfrm>
            <a:off x="3886200" y="8686800"/>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no"/>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85eadc9684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85eadc9684_0_6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o" sz="2400" u="sng">
                <a:hlinkClick r:id="rId2"/>
              </a:rPr>
              <a:t>https://speiding.no/om-oss/forbundet-nasjonalt/speidertinget/speidertinget-2024</a:t>
            </a:r>
            <a:endParaRPr/>
          </a:p>
        </p:txBody>
      </p:sp>
      <p:sp>
        <p:nvSpPr>
          <p:cNvPr id="87" name="Google Shape;87;g385eadc9684_0_61:notes"/>
          <p:cNvSpPr txBox="1"/>
          <p:nvPr>
            <p:ph idx="12" type="sldNum"/>
          </p:nvPr>
        </p:nvSpPr>
        <p:spPr>
          <a:xfrm>
            <a:off x="3886200" y="8686800"/>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no"/>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85eadc9684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85eadc9684_0_6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o" sz="2400" u="sng">
                <a:hlinkClick r:id="rId2"/>
              </a:rPr>
              <a:t>https://speiding.no/om-oss/forbundet-nasjonalt/speidertinget/speidertinget-2024</a:t>
            </a:r>
            <a:endParaRPr/>
          </a:p>
        </p:txBody>
      </p:sp>
      <p:sp>
        <p:nvSpPr>
          <p:cNvPr id="94" name="Google Shape;94;g385eadc9684_0_67:notes"/>
          <p:cNvSpPr txBox="1"/>
          <p:nvPr>
            <p:ph idx="12" type="sldNum"/>
          </p:nvPr>
        </p:nvSpPr>
        <p:spPr>
          <a:xfrm>
            <a:off x="3886200" y="8686800"/>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no"/>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85eadc9684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85eadc9684_0_7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o" sz="2400" u="sng">
                <a:hlinkClick r:id="rId2"/>
              </a:rPr>
              <a:t>https://speiding.no/om-oss/forbundet-nasjonalt/speidertinget/speidertinget-2024</a:t>
            </a:r>
            <a:endParaRPr/>
          </a:p>
        </p:txBody>
      </p:sp>
      <p:sp>
        <p:nvSpPr>
          <p:cNvPr id="101" name="Google Shape;101;g385eadc9684_0_73:notes"/>
          <p:cNvSpPr txBox="1"/>
          <p:nvPr>
            <p:ph idx="12" type="sldNum"/>
          </p:nvPr>
        </p:nvSpPr>
        <p:spPr>
          <a:xfrm>
            <a:off x="3886200" y="8686800"/>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no"/>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85eadc9684_0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85eadc9684_0_7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o" sz="2400" u="sng">
                <a:hlinkClick r:id="rId2"/>
              </a:rPr>
              <a:t>https://speiding.no/om-oss/forbundet-nasjonalt/speidertinget/speidertinget-2024</a:t>
            </a:r>
            <a:endParaRPr/>
          </a:p>
        </p:txBody>
      </p:sp>
      <p:sp>
        <p:nvSpPr>
          <p:cNvPr id="108" name="Google Shape;108;g385eadc9684_0_79:notes"/>
          <p:cNvSpPr txBox="1"/>
          <p:nvPr>
            <p:ph idx="12" type="sldNum"/>
          </p:nvPr>
        </p:nvSpPr>
        <p:spPr>
          <a:xfrm>
            <a:off x="3886200" y="8686800"/>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no"/>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68a83f91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68a83f91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nar speider"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2" name="Shape 42"/>
        <p:cNvGrpSpPr/>
        <p:nvPr/>
      </p:nvGrpSpPr>
      <p:grpSpPr>
        <a:xfrm>
          <a:off x="0" y="0"/>
          <a:ext cx="0" cy="0"/>
          <a:chOff x="0" y="0"/>
          <a:chExt cx="0" cy="0"/>
        </a:xfrm>
      </p:grpSpPr>
      <p:sp>
        <p:nvSpPr>
          <p:cNvPr id="43" name="Google Shape;4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4" name="Google Shape;4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5" name="Google Shape;4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vit tekst" showMasterSp="0">
  <p:cSld name="Hvit tekst">
    <p:spTree>
      <p:nvGrpSpPr>
        <p:cNvPr id="48" name="Shape 48"/>
        <p:cNvGrpSpPr/>
        <p:nvPr/>
      </p:nvGrpSpPr>
      <p:grpSpPr>
        <a:xfrm>
          <a:off x="0" y="0"/>
          <a:ext cx="0" cy="0"/>
          <a:chOff x="0" y="0"/>
          <a:chExt cx="0" cy="0"/>
        </a:xfrm>
      </p:grpSpPr>
      <p:sp>
        <p:nvSpPr>
          <p:cNvPr id="49" name="Google Shape;49;p13"/>
          <p:cNvSpPr txBox="1"/>
          <p:nvPr>
            <p:ph type="title"/>
          </p:nvPr>
        </p:nvSpPr>
        <p:spPr>
          <a:xfrm>
            <a:off x="662880" y="3928746"/>
            <a:ext cx="8229600" cy="857400"/>
          </a:xfrm>
          <a:prstGeom prst="rect">
            <a:avLst/>
          </a:prstGeom>
          <a:noFill/>
          <a:ln>
            <a:noFill/>
          </a:ln>
        </p:spPr>
        <p:txBody>
          <a:bodyPr anchorCtr="0" anchor="t" bIns="45700" lIns="91425" spcFirstLastPara="1" rIns="91425" wrap="square" tIns="45700">
            <a:normAutofit/>
          </a:bodyPr>
          <a:lstStyle>
            <a:lvl1pPr lvl="0" marR="0" algn="l">
              <a:spcBef>
                <a:spcPts val="0"/>
              </a:spcBef>
              <a:spcAft>
                <a:spcPts val="0"/>
              </a:spcAft>
              <a:buSzPts val="2800"/>
              <a:buNone/>
              <a:defRPr b="1" i="0" sz="2000" u="none" cap="none" strike="noStrike">
                <a:solidFill>
                  <a:schemeClr val="lt1"/>
                </a:solidFill>
                <a:latin typeface="Arial"/>
                <a:ea typeface="Arial"/>
                <a:cs typeface="Arial"/>
                <a:sym typeface="Arial"/>
              </a:defRPr>
            </a:lvl1pPr>
            <a:lvl2pPr lvl="1" marR="0" algn="l">
              <a:spcBef>
                <a:spcPts val="0"/>
              </a:spcBef>
              <a:spcAft>
                <a:spcPts val="0"/>
              </a:spcAft>
              <a:buSzPts val="2800"/>
              <a:buNone/>
              <a:defRPr b="1" i="0" sz="3500" u="none" cap="none" strike="noStrike">
                <a:solidFill>
                  <a:schemeClr val="dk1"/>
                </a:solidFill>
                <a:latin typeface="Georgia"/>
                <a:ea typeface="Georgia"/>
                <a:cs typeface="Georgia"/>
                <a:sym typeface="Georgia"/>
              </a:defRPr>
            </a:lvl2pPr>
            <a:lvl3pPr lvl="2" marR="0" algn="l">
              <a:spcBef>
                <a:spcPts val="0"/>
              </a:spcBef>
              <a:spcAft>
                <a:spcPts val="0"/>
              </a:spcAft>
              <a:buSzPts val="2800"/>
              <a:buNone/>
              <a:defRPr b="1" i="0" sz="3500" u="none" cap="none" strike="noStrike">
                <a:solidFill>
                  <a:schemeClr val="dk1"/>
                </a:solidFill>
                <a:latin typeface="Georgia"/>
                <a:ea typeface="Georgia"/>
                <a:cs typeface="Georgia"/>
                <a:sym typeface="Georgia"/>
              </a:defRPr>
            </a:lvl3pPr>
            <a:lvl4pPr lvl="3" marR="0" algn="l">
              <a:spcBef>
                <a:spcPts val="0"/>
              </a:spcBef>
              <a:spcAft>
                <a:spcPts val="0"/>
              </a:spcAft>
              <a:buSzPts val="2800"/>
              <a:buNone/>
              <a:defRPr b="1" i="0" sz="3500" u="none" cap="none" strike="noStrike">
                <a:solidFill>
                  <a:schemeClr val="dk1"/>
                </a:solidFill>
                <a:latin typeface="Georgia"/>
                <a:ea typeface="Georgia"/>
                <a:cs typeface="Georgia"/>
                <a:sym typeface="Georgia"/>
              </a:defRPr>
            </a:lvl4pPr>
            <a:lvl5pPr lvl="4" marR="0" algn="l">
              <a:spcBef>
                <a:spcPts val="0"/>
              </a:spcBef>
              <a:spcAft>
                <a:spcPts val="0"/>
              </a:spcAft>
              <a:buSzPts val="2800"/>
              <a:buNone/>
              <a:defRPr b="1" i="0" sz="3500" u="none" cap="none" strike="noStrike">
                <a:solidFill>
                  <a:schemeClr val="dk1"/>
                </a:solidFill>
                <a:latin typeface="Georgia"/>
                <a:ea typeface="Georgia"/>
                <a:cs typeface="Georgia"/>
                <a:sym typeface="Georgia"/>
              </a:defRPr>
            </a:lvl5pPr>
            <a:lvl6pPr lvl="5" marR="0" algn="l">
              <a:spcBef>
                <a:spcPts val="0"/>
              </a:spcBef>
              <a:spcAft>
                <a:spcPts val="0"/>
              </a:spcAft>
              <a:buSzPts val="2800"/>
              <a:buNone/>
              <a:defRPr b="1" i="0" sz="3500" u="none" cap="none" strike="noStrike">
                <a:solidFill>
                  <a:schemeClr val="dk1"/>
                </a:solidFill>
                <a:latin typeface="Georgia"/>
                <a:ea typeface="Georgia"/>
                <a:cs typeface="Georgia"/>
                <a:sym typeface="Georgia"/>
              </a:defRPr>
            </a:lvl6pPr>
            <a:lvl7pPr lvl="6" marR="0" algn="l">
              <a:spcBef>
                <a:spcPts val="0"/>
              </a:spcBef>
              <a:spcAft>
                <a:spcPts val="0"/>
              </a:spcAft>
              <a:buSzPts val="2800"/>
              <a:buNone/>
              <a:defRPr b="1" i="0" sz="3500" u="none" cap="none" strike="noStrike">
                <a:solidFill>
                  <a:schemeClr val="dk1"/>
                </a:solidFill>
                <a:latin typeface="Georgia"/>
                <a:ea typeface="Georgia"/>
                <a:cs typeface="Georgia"/>
                <a:sym typeface="Georgia"/>
              </a:defRPr>
            </a:lvl7pPr>
            <a:lvl8pPr lvl="7" marR="0" algn="l">
              <a:spcBef>
                <a:spcPts val="0"/>
              </a:spcBef>
              <a:spcAft>
                <a:spcPts val="0"/>
              </a:spcAft>
              <a:buSzPts val="2800"/>
              <a:buNone/>
              <a:defRPr b="1" i="0" sz="3500" u="none" cap="none" strike="noStrike">
                <a:solidFill>
                  <a:schemeClr val="dk1"/>
                </a:solidFill>
                <a:latin typeface="Georgia"/>
                <a:ea typeface="Georgia"/>
                <a:cs typeface="Georgia"/>
                <a:sym typeface="Georgia"/>
              </a:defRPr>
            </a:lvl8pPr>
            <a:lvl9pPr lvl="8" marR="0" algn="l">
              <a:spcBef>
                <a:spcPts val="0"/>
              </a:spcBef>
              <a:spcAft>
                <a:spcPts val="0"/>
              </a:spcAft>
              <a:buSzPts val="2800"/>
              <a:buNone/>
              <a:defRPr b="1" i="0" sz="3500" u="none" cap="none" strike="noStrike">
                <a:solidFill>
                  <a:schemeClr val="dk1"/>
                </a:solidFill>
                <a:latin typeface="Georgia"/>
                <a:ea typeface="Georgia"/>
                <a:cs typeface="Georgia"/>
                <a:sym typeface="Georgia"/>
              </a:defRPr>
            </a:lvl9pPr>
          </a:lstStyle>
          <a:p/>
        </p:txBody>
      </p:sp>
      <p:sp>
        <p:nvSpPr>
          <p:cNvPr id="50" name="Google Shape;50;p13"/>
          <p:cNvSpPr txBox="1"/>
          <p:nvPr>
            <p:ph idx="1" type="body"/>
          </p:nvPr>
        </p:nvSpPr>
        <p:spPr>
          <a:xfrm>
            <a:off x="662880" y="4191930"/>
            <a:ext cx="3733800" cy="2743200"/>
          </a:xfrm>
          <a:prstGeom prst="rect">
            <a:avLst/>
          </a:prstGeom>
          <a:noFill/>
          <a:ln>
            <a:noFill/>
          </a:ln>
        </p:spPr>
        <p:txBody>
          <a:bodyPr anchorCtr="0" anchor="t" bIns="45700" lIns="91425" spcFirstLastPara="1" rIns="91425" wrap="square" tIns="45700">
            <a:normAutofit/>
          </a:bodyPr>
          <a:lstStyle>
            <a:lvl1pPr indent="-228600" lvl="0" marL="457200" marR="0" algn="l">
              <a:spcBef>
                <a:spcPts val="800"/>
              </a:spcBef>
              <a:spcAft>
                <a:spcPts val="0"/>
              </a:spcAft>
              <a:buClr>
                <a:schemeClr val="accent1"/>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algn="l">
              <a:spcBef>
                <a:spcPts val="480"/>
              </a:spcBef>
              <a:spcAft>
                <a:spcPts val="0"/>
              </a:spcAft>
              <a:buClr>
                <a:schemeClr val="accent2"/>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algn="l">
              <a:spcBef>
                <a:spcPts val="400"/>
              </a:spcBef>
              <a:spcAft>
                <a:spcPts val="0"/>
              </a:spcAft>
              <a:buClr>
                <a:schemeClr val="accent2"/>
              </a:buClr>
              <a:buSzPts val="2000"/>
              <a:buFont typeface="Arial"/>
              <a:buNone/>
              <a:defRPr b="0" i="0" sz="2000" u="none" cap="none" strike="noStrike">
                <a:solidFill>
                  <a:schemeClr val="lt1"/>
                </a:solidFill>
                <a:latin typeface="Arial"/>
                <a:ea typeface="Arial"/>
                <a:cs typeface="Arial"/>
                <a:sym typeface="Arial"/>
              </a:defRPr>
            </a:lvl3pPr>
            <a:lvl4pPr indent="-228600" lvl="3" marL="1828800" marR="0" algn="l">
              <a:spcBef>
                <a:spcPts val="360"/>
              </a:spcBef>
              <a:spcAft>
                <a:spcPts val="0"/>
              </a:spcAft>
              <a:buClr>
                <a:schemeClr val="accent2"/>
              </a:buClr>
              <a:buSzPts val="1800"/>
              <a:buFont typeface="Arial"/>
              <a:buNone/>
              <a:defRPr b="0" i="0" sz="1800" u="none" cap="none" strike="noStrike">
                <a:solidFill>
                  <a:schemeClr val="lt1"/>
                </a:solidFill>
                <a:latin typeface="Arial"/>
                <a:ea typeface="Arial"/>
                <a:cs typeface="Arial"/>
                <a:sym typeface="Arial"/>
              </a:defRPr>
            </a:lvl4pPr>
            <a:lvl5pPr indent="-228600" lvl="4" marL="2286000" marR="0" algn="l">
              <a:spcBef>
                <a:spcPts val="36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5pPr>
            <a:lvl6pPr indent="-228600" lvl="5" marL="2743200" marR="0" algn="l">
              <a:spcBef>
                <a:spcPts val="360"/>
              </a:spcBef>
              <a:spcAft>
                <a:spcPts val="0"/>
              </a:spcAft>
              <a:buSzPts val="1400"/>
              <a:buNone/>
              <a:defRPr b="0" i="0" sz="1800" u="none" cap="none" strike="noStrike">
                <a:solidFill>
                  <a:schemeClr val="lt1"/>
                </a:solidFill>
                <a:latin typeface="Georgia"/>
                <a:ea typeface="Georgia"/>
                <a:cs typeface="Georgia"/>
                <a:sym typeface="Georgia"/>
              </a:defRPr>
            </a:lvl6pPr>
            <a:lvl7pPr indent="-228600" lvl="6" marL="3200400" marR="0" algn="l">
              <a:spcBef>
                <a:spcPts val="360"/>
              </a:spcBef>
              <a:spcAft>
                <a:spcPts val="0"/>
              </a:spcAft>
              <a:buSzPts val="1400"/>
              <a:buNone/>
              <a:defRPr b="0" i="0" sz="1800" u="none" cap="none" strike="noStrike">
                <a:solidFill>
                  <a:schemeClr val="lt1"/>
                </a:solidFill>
                <a:latin typeface="Georgia"/>
                <a:ea typeface="Georgia"/>
                <a:cs typeface="Georgia"/>
                <a:sym typeface="Georgia"/>
              </a:defRPr>
            </a:lvl7pPr>
            <a:lvl8pPr indent="-228600" lvl="7" marL="3657600" marR="0" algn="l">
              <a:spcBef>
                <a:spcPts val="360"/>
              </a:spcBef>
              <a:spcAft>
                <a:spcPts val="0"/>
              </a:spcAft>
              <a:buSzPts val="1400"/>
              <a:buNone/>
              <a:defRPr b="0" i="0" sz="1800" u="none" cap="none" strike="noStrike">
                <a:solidFill>
                  <a:schemeClr val="lt1"/>
                </a:solidFill>
                <a:latin typeface="Georgia"/>
                <a:ea typeface="Georgia"/>
                <a:cs typeface="Georgia"/>
                <a:sym typeface="Georgia"/>
              </a:defRPr>
            </a:lvl8pPr>
            <a:lvl9pPr indent="-228600" lvl="8" marL="4114800" marR="0" algn="l">
              <a:spcBef>
                <a:spcPts val="360"/>
              </a:spcBef>
              <a:spcAft>
                <a:spcPts val="0"/>
              </a:spcAft>
              <a:buSzPts val="1400"/>
              <a:buNone/>
              <a:defRPr b="0" i="0" sz="1800" u="none" cap="none" strike="noStrike">
                <a:solidFill>
                  <a:schemeClr val="lt1"/>
                </a:solidFill>
                <a:latin typeface="Georgia"/>
                <a:ea typeface="Georgia"/>
                <a:cs typeface="Georgia"/>
                <a:sym typeface="Georgia"/>
              </a:defRPr>
            </a:lvl9pPr>
          </a:lstStyle>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 name="Google Shape;16;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7" name="Google Shape;1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 name="Shape 18"/>
        <p:cNvGrpSpPr/>
        <p:nvPr/>
      </p:nvGrpSpPr>
      <p:grpSpPr>
        <a:xfrm>
          <a:off x="0" y="0"/>
          <a:ext cx="0" cy="0"/>
          <a:chOff x="0" y="0"/>
          <a:chExt cx="0" cy="0"/>
        </a:xfrm>
      </p:grpSpPr>
      <p:sp>
        <p:nvSpPr>
          <p:cNvPr id="19" name="Google Shape;19;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1" name="Google Shape;21;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2" name="Google Shape;2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 name="Shape 26"/>
        <p:cNvGrpSpPr/>
        <p:nvPr/>
      </p:nvGrpSpPr>
      <p:grpSpPr>
        <a:xfrm>
          <a:off x="0" y="0"/>
          <a:ext cx="0" cy="0"/>
          <a:chOff x="0" y="0"/>
          <a:chExt cx="0" cy="0"/>
        </a:xfrm>
      </p:grpSpPr>
      <p:sp>
        <p:nvSpPr>
          <p:cNvPr id="27" name="Google Shape;2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8" name="Google Shape;28;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0" name="Shape 30"/>
        <p:cNvGrpSpPr/>
        <p:nvPr/>
      </p:nvGrpSpPr>
      <p:grpSpPr>
        <a:xfrm>
          <a:off x="0" y="0"/>
          <a:ext cx="0" cy="0"/>
          <a:chOff x="0" y="0"/>
          <a:chExt cx="0" cy="0"/>
        </a:xfrm>
      </p:grpSpPr>
      <p:sp>
        <p:nvSpPr>
          <p:cNvPr id="31" name="Google Shape;31;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2" name="Google Shape;3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 name="Shape 33"/>
        <p:cNvGrpSpPr/>
        <p:nvPr/>
      </p:nvGrpSpPr>
      <p:grpSpPr>
        <a:xfrm>
          <a:off x="0" y="0"/>
          <a:ext cx="0" cy="0"/>
          <a:chOff x="0" y="0"/>
          <a:chExt cx="0" cy="0"/>
        </a:xfrm>
      </p:grpSpPr>
      <p:sp>
        <p:nvSpPr>
          <p:cNvPr id="34" name="Google Shape;34;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6" name="Google Shape;36;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7" name="Google Shape;37;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8" name="Google Shape;3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9" name="Shape 39"/>
        <p:cNvGrpSpPr/>
        <p:nvPr/>
      </p:nvGrpSpPr>
      <p:grpSpPr>
        <a:xfrm>
          <a:off x="0" y="0"/>
          <a:ext cx="0" cy="0"/>
          <a:chOff x="0" y="0"/>
          <a:chExt cx="0" cy="0"/>
        </a:xfrm>
      </p:grpSpPr>
      <p:sp>
        <p:nvSpPr>
          <p:cNvPr id="40" name="Google Shape;40;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1" name="Google Shape;4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25.jpg"/><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26.jp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25.jpg"/><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26.jpg"/><Relationship Id="rId8"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radio.nrk.no/serie/opptur/sesong/202510/DVFJ01009025#t=11m20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4"/>
          <p:cNvSpPr txBox="1"/>
          <p:nvPr/>
        </p:nvSpPr>
        <p:spPr>
          <a:xfrm>
            <a:off x="722313" y="2464147"/>
            <a:ext cx="7772400" cy="1362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o" sz="4000">
                <a:solidFill>
                  <a:srgbClr val="486B7F"/>
                </a:solidFill>
              </a:rPr>
              <a:t>God morgen!</a:t>
            </a:r>
            <a:endParaRPr b="1" sz="4000">
              <a:solidFill>
                <a:srgbClr val="486B7F"/>
              </a:solidFill>
            </a:endParaRPr>
          </a:p>
        </p:txBody>
      </p:sp>
      <p:pic>
        <p:nvPicPr>
          <p:cNvPr id="56" name="Google Shape;56;p14"/>
          <p:cNvPicPr preferRelativeResize="0"/>
          <p:nvPr/>
        </p:nvPicPr>
        <p:blipFill rotWithShape="1">
          <a:blip r:embed="rId3">
            <a:alphaModFix/>
          </a:blip>
          <a:srcRect b="0" l="11562" r="11562" t="0"/>
          <a:stretch/>
        </p:blipFill>
        <p:spPr>
          <a:xfrm>
            <a:off x="7501925" y="0"/>
            <a:ext cx="1642076" cy="1420498"/>
          </a:xfrm>
          <a:prstGeom prst="rect">
            <a:avLst/>
          </a:prstGeom>
          <a:noFill/>
          <a:ln>
            <a:noFill/>
          </a:ln>
        </p:spPr>
      </p:pic>
      <p:pic>
        <p:nvPicPr>
          <p:cNvPr id="57" name="Google Shape;57;p14"/>
          <p:cNvPicPr preferRelativeResize="0"/>
          <p:nvPr/>
        </p:nvPicPr>
        <p:blipFill rotWithShape="1">
          <a:blip r:embed="rId4">
            <a:alphaModFix/>
          </a:blip>
          <a:srcRect b="0" l="23863" r="10541" t="0"/>
          <a:stretch/>
        </p:blipFill>
        <p:spPr>
          <a:xfrm>
            <a:off x="1789487" y="0"/>
            <a:ext cx="1435959" cy="1459025"/>
          </a:xfrm>
          <a:prstGeom prst="rect">
            <a:avLst/>
          </a:prstGeom>
          <a:noFill/>
          <a:ln>
            <a:noFill/>
          </a:ln>
        </p:spPr>
      </p:pic>
      <p:pic>
        <p:nvPicPr>
          <p:cNvPr id="58" name="Google Shape;58;p14"/>
          <p:cNvPicPr preferRelativeResize="0"/>
          <p:nvPr/>
        </p:nvPicPr>
        <p:blipFill rotWithShape="1">
          <a:blip r:embed="rId5">
            <a:alphaModFix/>
          </a:blip>
          <a:srcRect b="13235" l="2389" r="2399" t="7837"/>
          <a:stretch/>
        </p:blipFill>
        <p:spPr>
          <a:xfrm>
            <a:off x="4893825" y="0"/>
            <a:ext cx="2570998" cy="1420501"/>
          </a:xfrm>
          <a:prstGeom prst="rect">
            <a:avLst/>
          </a:prstGeom>
          <a:noFill/>
          <a:ln>
            <a:noFill/>
          </a:ln>
        </p:spPr>
      </p:pic>
      <p:pic>
        <p:nvPicPr>
          <p:cNvPr id="59" name="Google Shape;59;p14"/>
          <p:cNvPicPr preferRelativeResize="0"/>
          <p:nvPr/>
        </p:nvPicPr>
        <p:blipFill rotWithShape="1">
          <a:blip r:embed="rId6">
            <a:alphaModFix/>
          </a:blip>
          <a:srcRect b="21073" l="0" r="0" t="0"/>
          <a:stretch/>
        </p:blipFill>
        <p:spPr>
          <a:xfrm>
            <a:off x="3262550" y="0"/>
            <a:ext cx="1594175" cy="1420498"/>
          </a:xfrm>
          <a:prstGeom prst="rect">
            <a:avLst/>
          </a:prstGeom>
          <a:noFill/>
          <a:ln>
            <a:noFill/>
          </a:ln>
        </p:spPr>
      </p:pic>
      <p:pic>
        <p:nvPicPr>
          <p:cNvPr id="60" name="Google Shape;60;p14"/>
          <p:cNvPicPr preferRelativeResize="0"/>
          <p:nvPr/>
        </p:nvPicPr>
        <p:blipFill rotWithShape="1">
          <a:blip r:embed="rId7">
            <a:alphaModFix/>
          </a:blip>
          <a:srcRect b="0" l="25404" r="19535" t="31086"/>
          <a:stretch/>
        </p:blipFill>
        <p:spPr>
          <a:xfrm>
            <a:off x="0" y="0"/>
            <a:ext cx="1752375" cy="1459026"/>
          </a:xfrm>
          <a:prstGeom prst="rect">
            <a:avLst/>
          </a:prstGeom>
          <a:noFill/>
          <a:ln>
            <a:noFill/>
          </a:ln>
        </p:spPr>
      </p:pic>
      <p:pic>
        <p:nvPicPr>
          <p:cNvPr id="61" name="Google Shape;61;p14"/>
          <p:cNvPicPr preferRelativeResize="0"/>
          <p:nvPr/>
        </p:nvPicPr>
        <p:blipFill rotWithShape="1">
          <a:blip r:embed="rId8">
            <a:alphaModFix/>
          </a:blip>
          <a:srcRect b="12249" l="0" r="0" t="73096"/>
          <a:stretch/>
        </p:blipFill>
        <p:spPr>
          <a:xfrm flipH="1">
            <a:off x="0" y="1008713"/>
            <a:ext cx="9143999" cy="4739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6B7F"/>
        </a:solidFill>
      </p:bgPr>
    </p:bg>
    <p:spTree>
      <p:nvGrpSpPr>
        <p:cNvPr id="122" name="Shape 122"/>
        <p:cNvGrpSpPr/>
        <p:nvPr/>
      </p:nvGrpSpPr>
      <p:grpSpPr>
        <a:xfrm>
          <a:off x="0" y="0"/>
          <a:ext cx="0" cy="0"/>
          <a:chOff x="0" y="0"/>
          <a:chExt cx="0" cy="0"/>
        </a:xfrm>
      </p:grpSpPr>
      <p:sp>
        <p:nvSpPr>
          <p:cNvPr id="123" name="Google Shape;123;p23"/>
          <p:cNvSpPr txBox="1"/>
          <p:nvPr>
            <p:ph type="title"/>
          </p:nvPr>
        </p:nvSpPr>
        <p:spPr>
          <a:xfrm>
            <a:off x="457200" y="632976"/>
            <a:ext cx="8229600" cy="2898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 sz="7200"/>
              <a:t>Fredslyset</a:t>
            </a:r>
            <a:endParaRPr sz="7200"/>
          </a:p>
        </p:txBody>
      </p:sp>
      <p:pic>
        <p:nvPicPr>
          <p:cNvPr id="124" name="Google Shape;124;p23"/>
          <p:cNvPicPr preferRelativeResize="0"/>
          <p:nvPr/>
        </p:nvPicPr>
        <p:blipFill rotWithShape="1">
          <a:blip r:embed="rId3">
            <a:alphaModFix/>
          </a:blip>
          <a:srcRect b="0" l="0" r="0" t="60620"/>
          <a:stretch/>
        </p:blipFill>
        <p:spPr>
          <a:xfrm>
            <a:off x="0" y="3869813"/>
            <a:ext cx="9143999" cy="1273687"/>
          </a:xfrm>
          <a:prstGeom prst="rect">
            <a:avLst/>
          </a:prstGeom>
          <a:noFill/>
          <a:ln>
            <a:noFill/>
          </a:ln>
          <a:effectLst>
            <a:outerShdw blurRad="57150" rotWithShape="0" algn="bl" dir="5400000" dist="19050">
              <a:schemeClr val="lt1">
                <a:alpha val="50000"/>
              </a:scheme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4" title="DSC_0624.JPG"/>
          <p:cNvPicPr preferRelativeResize="0"/>
          <p:nvPr/>
        </p:nvPicPr>
        <p:blipFill rotWithShape="1">
          <a:blip r:embed="rId3">
            <a:alphaModFix/>
          </a:blip>
          <a:srcRect b="16675" l="0" r="0" t="16675"/>
          <a:stretch/>
        </p:blipFill>
        <p:spPr>
          <a:xfrm rot="-368763">
            <a:off x="5408473" y="661761"/>
            <a:ext cx="2995556" cy="299557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30" name="Google Shape;130;p24"/>
          <p:cNvSpPr txBox="1"/>
          <p:nvPr/>
        </p:nvSpPr>
        <p:spPr>
          <a:xfrm>
            <a:off x="376800" y="1255788"/>
            <a:ext cx="4631100" cy="1807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no" sz="4100">
                <a:solidFill>
                  <a:srgbClr val="C0CF67"/>
                </a:solidFill>
              </a:rPr>
              <a:t>Kommunikasjon av speiding</a:t>
            </a:r>
            <a:endParaRPr b="1" sz="4100">
              <a:solidFill>
                <a:srgbClr val="C0CF6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nvSpPr>
        <p:spPr>
          <a:xfrm>
            <a:off x="722313" y="2464147"/>
            <a:ext cx="7772400" cy="136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no" sz="2800" u="none" cap="none" strike="noStrike">
                <a:solidFill>
                  <a:srgbClr val="486B7F"/>
                </a:solidFill>
                <a:latin typeface="Arial"/>
                <a:ea typeface="Arial"/>
                <a:cs typeface="Arial"/>
                <a:sym typeface="Arial"/>
              </a:rPr>
              <a:t>Hvordan snakker vi om speiding?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486B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no" sz="2000" u="none" cap="none" strike="noStrike">
                <a:solidFill>
                  <a:srgbClr val="486B7F"/>
                </a:solidFill>
                <a:latin typeface="Arial"/>
                <a:ea typeface="Arial"/>
                <a:cs typeface="Arial"/>
                <a:sym typeface="Arial"/>
              </a:rPr>
              <a:t>KL-KS 12. oktober 2025</a:t>
            </a:r>
            <a:endParaRPr b="1" i="0" sz="2000" u="none" cap="none" strike="noStrike">
              <a:solidFill>
                <a:srgbClr val="486B7F"/>
              </a:solidFill>
              <a:latin typeface="Arial"/>
              <a:ea typeface="Arial"/>
              <a:cs typeface="Arial"/>
              <a:sym typeface="Arial"/>
            </a:endParaRPr>
          </a:p>
        </p:txBody>
      </p:sp>
      <p:pic>
        <p:nvPicPr>
          <p:cNvPr id="136" name="Google Shape;136;p25"/>
          <p:cNvPicPr preferRelativeResize="0"/>
          <p:nvPr/>
        </p:nvPicPr>
        <p:blipFill rotWithShape="1">
          <a:blip r:embed="rId3">
            <a:alphaModFix/>
          </a:blip>
          <a:srcRect b="0" l="11562" r="11562" t="0"/>
          <a:stretch/>
        </p:blipFill>
        <p:spPr>
          <a:xfrm>
            <a:off x="7501925" y="0"/>
            <a:ext cx="1642076" cy="1420498"/>
          </a:xfrm>
          <a:prstGeom prst="rect">
            <a:avLst/>
          </a:prstGeom>
          <a:noFill/>
          <a:ln>
            <a:noFill/>
          </a:ln>
        </p:spPr>
      </p:pic>
      <p:pic>
        <p:nvPicPr>
          <p:cNvPr id="137" name="Google Shape;137;p25"/>
          <p:cNvPicPr preferRelativeResize="0"/>
          <p:nvPr/>
        </p:nvPicPr>
        <p:blipFill rotWithShape="1">
          <a:blip r:embed="rId4">
            <a:alphaModFix/>
          </a:blip>
          <a:srcRect b="0" l="23863" r="10541" t="0"/>
          <a:stretch/>
        </p:blipFill>
        <p:spPr>
          <a:xfrm>
            <a:off x="1789487" y="0"/>
            <a:ext cx="1435959" cy="1459025"/>
          </a:xfrm>
          <a:prstGeom prst="rect">
            <a:avLst/>
          </a:prstGeom>
          <a:noFill/>
          <a:ln>
            <a:noFill/>
          </a:ln>
        </p:spPr>
      </p:pic>
      <p:pic>
        <p:nvPicPr>
          <p:cNvPr id="138" name="Google Shape;138;p25"/>
          <p:cNvPicPr preferRelativeResize="0"/>
          <p:nvPr/>
        </p:nvPicPr>
        <p:blipFill rotWithShape="1">
          <a:blip r:embed="rId5">
            <a:alphaModFix/>
          </a:blip>
          <a:srcRect b="13235" l="2389" r="2399" t="7837"/>
          <a:stretch/>
        </p:blipFill>
        <p:spPr>
          <a:xfrm>
            <a:off x="4893825" y="0"/>
            <a:ext cx="2570998" cy="1420501"/>
          </a:xfrm>
          <a:prstGeom prst="rect">
            <a:avLst/>
          </a:prstGeom>
          <a:noFill/>
          <a:ln>
            <a:noFill/>
          </a:ln>
        </p:spPr>
      </p:pic>
      <p:pic>
        <p:nvPicPr>
          <p:cNvPr id="139" name="Google Shape;139;p25"/>
          <p:cNvPicPr preferRelativeResize="0"/>
          <p:nvPr/>
        </p:nvPicPr>
        <p:blipFill rotWithShape="1">
          <a:blip r:embed="rId6">
            <a:alphaModFix/>
          </a:blip>
          <a:srcRect b="21073" l="0" r="0" t="0"/>
          <a:stretch/>
        </p:blipFill>
        <p:spPr>
          <a:xfrm>
            <a:off x="3262550" y="0"/>
            <a:ext cx="1594175" cy="1420498"/>
          </a:xfrm>
          <a:prstGeom prst="rect">
            <a:avLst/>
          </a:prstGeom>
          <a:noFill/>
          <a:ln>
            <a:noFill/>
          </a:ln>
        </p:spPr>
      </p:pic>
      <p:pic>
        <p:nvPicPr>
          <p:cNvPr id="140" name="Google Shape;140;p25"/>
          <p:cNvPicPr preferRelativeResize="0"/>
          <p:nvPr/>
        </p:nvPicPr>
        <p:blipFill rotWithShape="1">
          <a:blip r:embed="rId7">
            <a:alphaModFix/>
          </a:blip>
          <a:srcRect b="0" l="25404" r="19535" t="31086"/>
          <a:stretch/>
        </p:blipFill>
        <p:spPr>
          <a:xfrm>
            <a:off x="0" y="0"/>
            <a:ext cx="1752375" cy="1459026"/>
          </a:xfrm>
          <a:prstGeom prst="rect">
            <a:avLst/>
          </a:prstGeom>
          <a:noFill/>
          <a:ln>
            <a:noFill/>
          </a:ln>
        </p:spPr>
      </p:pic>
      <p:pic>
        <p:nvPicPr>
          <p:cNvPr id="141" name="Google Shape;141;p25"/>
          <p:cNvPicPr preferRelativeResize="0"/>
          <p:nvPr/>
        </p:nvPicPr>
        <p:blipFill rotWithShape="1">
          <a:blip r:embed="rId8">
            <a:alphaModFix/>
          </a:blip>
          <a:srcRect b="12248" l="0" r="0" t="73096"/>
          <a:stretch/>
        </p:blipFill>
        <p:spPr>
          <a:xfrm flipH="1">
            <a:off x="0" y="1008713"/>
            <a:ext cx="9143999" cy="473982"/>
          </a:xfrm>
          <a:prstGeom prst="rect">
            <a:avLst/>
          </a:prstGeom>
          <a:noFill/>
          <a:ln>
            <a:noFill/>
          </a:ln>
        </p:spPr>
      </p:pic>
      <p:sp>
        <p:nvSpPr>
          <p:cNvPr id="142" name="Google Shape;142;p25"/>
          <p:cNvSpPr txBox="1"/>
          <p:nvPr/>
        </p:nvSpPr>
        <p:spPr>
          <a:xfrm>
            <a:off x="722313" y="1040160"/>
            <a:ext cx="7772400" cy="15003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no" sz="2000" u="none" cap="none" strike="noStrike">
                <a:solidFill>
                  <a:srgbClr val="91A000"/>
                </a:solidFill>
                <a:latin typeface="Arial"/>
                <a:ea typeface="Arial"/>
                <a:cs typeface="Arial"/>
                <a:sym typeface="Arial"/>
              </a:rPr>
              <a:t>Tydeligere, bedre, flere:</a:t>
            </a:r>
            <a:endParaRPr b="0" i="0" sz="2000" u="none" cap="none" strike="noStrike">
              <a:solidFill>
                <a:srgbClr val="91A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nvSpPr>
        <p:spPr>
          <a:xfrm>
            <a:off x="2780725" y="1859500"/>
            <a:ext cx="30405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o" u="sng">
                <a:solidFill>
                  <a:schemeClr val="hlink"/>
                </a:solidFill>
                <a:hlinkClick r:id="rId3"/>
              </a:rPr>
              <a:t>https://radio.nrk.no/serie/opptur/sesong/202510/DVFJ01009025#t=11m20s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7"/>
          <p:cNvPicPr preferRelativeResize="0"/>
          <p:nvPr/>
        </p:nvPicPr>
        <p:blipFill rotWithShape="1">
          <a:blip r:embed="rId3">
            <a:alphaModFix/>
          </a:blip>
          <a:srcRect b="43483" l="0" r="0" t="40559"/>
          <a:stretch/>
        </p:blipFill>
        <p:spPr>
          <a:xfrm>
            <a:off x="0" y="0"/>
            <a:ext cx="9144003" cy="1459026"/>
          </a:xfrm>
          <a:prstGeom prst="rect">
            <a:avLst/>
          </a:prstGeom>
          <a:noFill/>
          <a:ln>
            <a:noFill/>
          </a:ln>
        </p:spPr>
      </p:pic>
      <p:pic>
        <p:nvPicPr>
          <p:cNvPr id="153" name="Google Shape;153;p27"/>
          <p:cNvPicPr preferRelativeResize="0"/>
          <p:nvPr/>
        </p:nvPicPr>
        <p:blipFill rotWithShape="1">
          <a:blip r:embed="rId4">
            <a:alphaModFix/>
          </a:blip>
          <a:srcRect b="12248" l="0" r="0" t="73096"/>
          <a:stretch/>
        </p:blipFill>
        <p:spPr>
          <a:xfrm flipH="1">
            <a:off x="0" y="1008713"/>
            <a:ext cx="9143999" cy="473982"/>
          </a:xfrm>
          <a:prstGeom prst="rect">
            <a:avLst/>
          </a:prstGeom>
          <a:noFill/>
          <a:ln>
            <a:noFill/>
          </a:ln>
        </p:spPr>
      </p:pic>
      <p:sp>
        <p:nvSpPr>
          <p:cNvPr id="154" name="Google Shape;154;p27"/>
          <p:cNvSpPr txBox="1"/>
          <p:nvPr/>
        </p:nvSpPr>
        <p:spPr>
          <a:xfrm>
            <a:off x="722325" y="1662049"/>
            <a:ext cx="7772400" cy="71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no" sz="2400" u="none" cap="none" strike="noStrike">
                <a:solidFill>
                  <a:srgbClr val="91A000"/>
                </a:solidFill>
                <a:latin typeface="Arial"/>
                <a:ea typeface="Arial"/>
                <a:cs typeface="Arial"/>
                <a:sym typeface="Arial"/>
              </a:rPr>
              <a:t>Derfor snakker vi om kommunikasjon nå</a:t>
            </a:r>
            <a:endParaRPr b="1" i="0" sz="2400" u="none" cap="none" strike="noStrike">
              <a:solidFill>
                <a:srgbClr val="91A000"/>
              </a:solidFill>
              <a:latin typeface="Arial"/>
              <a:ea typeface="Arial"/>
              <a:cs typeface="Arial"/>
              <a:sym typeface="Arial"/>
            </a:endParaRPr>
          </a:p>
        </p:txBody>
      </p:sp>
      <p:sp>
        <p:nvSpPr>
          <p:cNvPr id="155" name="Google Shape;155;p27"/>
          <p:cNvSpPr txBox="1"/>
          <p:nvPr/>
        </p:nvSpPr>
        <p:spPr>
          <a:xfrm>
            <a:off x="746400" y="2345831"/>
            <a:ext cx="7772400" cy="17889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0"/>
              </a:spcBef>
              <a:spcAft>
                <a:spcPts val="0"/>
              </a:spcAft>
              <a:buClr>
                <a:srgbClr val="000000"/>
              </a:buClr>
              <a:buSzPts val="1800"/>
              <a:buFont typeface="Arial"/>
              <a:buChar char="●"/>
            </a:pPr>
            <a:r>
              <a:rPr b="1" i="0" lang="no" sz="1800" u="none" cap="none" strike="noStrike">
                <a:solidFill>
                  <a:srgbClr val="000000"/>
                </a:solidFill>
                <a:latin typeface="Arial"/>
                <a:ea typeface="Arial"/>
                <a:cs typeface="Arial"/>
                <a:sym typeface="Arial"/>
              </a:rPr>
              <a:t>Tydeligere, bedre, flere</a:t>
            </a:r>
            <a:r>
              <a:rPr b="0" i="0" lang="no" sz="1800" u="none" cap="none" strike="noStrike">
                <a:solidFill>
                  <a:srgbClr val="000000"/>
                </a:solidFill>
                <a:latin typeface="Arial"/>
                <a:ea typeface="Arial"/>
                <a:cs typeface="Arial"/>
                <a:sym typeface="Arial"/>
              </a:rPr>
              <a:t>: Med ambisjonene fra NSFs strategi for 2025–2030 øker vi kommunikasjonsinnsatsen.</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no" sz="1800" u="none" cap="none" strike="noStrike">
                <a:solidFill>
                  <a:srgbClr val="000000"/>
                </a:solidFill>
                <a:latin typeface="Arial"/>
                <a:ea typeface="Arial"/>
                <a:cs typeface="Arial"/>
                <a:sym typeface="Arial"/>
              </a:rPr>
              <a:t>Fagfolk i Prospera-stiftelsen har bistått oss i arbeidet med å styrke denne.</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no" sz="1800" u="none" cap="none" strike="noStrike">
                <a:solidFill>
                  <a:srgbClr val="000000"/>
                </a:solidFill>
                <a:latin typeface="Arial"/>
                <a:ea typeface="Arial"/>
                <a:cs typeface="Arial"/>
                <a:sym typeface="Arial"/>
              </a:rPr>
              <a:t>Med kretsene på laget har vi tro på tydeligere, flere og bedre også lokalt.</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no" sz="1800" u="none" cap="none" strike="noStrike">
                <a:solidFill>
                  <a:srgbClr val="000000"/>
                </a:solidFill>
                <a:latin typeface="Arial"/>
                <a:ea typeface="Arial"/>
                <a:cs typeface="Arial"/>
                <a:sym typeface="Arial"/>
              </a:rPr>
              <a:t>Hvordan får vi det til sammen?</a:t>
            </a:r>
            <a:endParaRPr b="0" i="0" sz="18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8"/>
          <p:cNvPicPr preferRelativeResize="0"/>
          <p:nvPr/>
        </p:nvPicPr>
        <p:blipFill rotWithShape="1">
          <a:blip r:embed="rId3">
            <a:alphaModFix/>
          </a:blip>
          <a:srcRect b="0" l="3940" r="11133" t="24339"/>
          <a:stretch/>
        </p:blipFill>
        <p:spPr>
          <a:xfrm>
            <a:off x="0" y="0"/>
            <a:ext cx="9143998" cy="2717350"/>
          </a:xfrm>
          <a:prstGeom prst="rect">
            <a:avLst/>
          </a:prstGeom>
          <a:noFill/>
          <a:ln>
            <a:noFill/>
          </a:ln>
        </p:spPr>
      </p:pic>
      <p:sp>
        <p:nvSpPr>
          <p:cNvPr id="161" name="Google Shape;161;p28"/>
          <p:cNvSpPr txBox="1"/>
          <p:nvPr/>
        </p:nvSpPr>
        <p:spPr>
          <a:xfrm>
            <a:off x="428900" y="876900"/>
            <a:ext cx="8368200" cy="71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no" sz="2400" u="none" cap="none" strike="noStrike">
                <a:solidFill>
                  <a:srgbClr val="91A000"/>
                </a:solidFill>
                <a:latin typeface="Arial"/>
                <a:ea typeface="Arial"/>
                <a:cs typeface="Arial"/>
                <a:sym typeface="Arial"/>
              </a:rPr>
              <a:t>Tre viktige punkter fra Prospera-rapporten</a:t>
            </a:r>
            <a:endParaRPr b="1" i="0" sz="2400" u="none" cap="none" strike="noStrike">
              <a:solidFill>
                <a:srgbClr val="91A000"/>
              </a:solidFill>
              <a:latin typeface="Arial"/>
              <a:ea typeface="Arial"/>
              <a:cs typeface="Arial"/>
              <a:sym typeface="Arial"/>
            </a:endParaRPr>
          </a:p>
        </p:txBody>
      </p:sp>
      <p:sp>
        <p:nvSpPr>
          <p:cNvPr id="162" name="Google Shape;162;p28"/>
          <p:cNvSpPr txBox="1"/>
          <p:nvPr/>
        </p:nvSpPr>
        <p:spPr>
          <a:xfrm>
            <a:off x="428900" y="1625970"/>
            <a:ext cx="8368200" cy="16776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50000"/>
              </a:lnSpc>
              <a:spcBef>
                <a:spcPts val="0"/>
              </a:spcBef>
              <a:spcAft>
                <a:spcPts val="0"/>
              </a:spcAft>
              <a:buClr>
                <a:srgbClr val="000000"/>
              </a:buClr>
              <a:buSzPts val="2200"/>
              <a:buFont typeface="Arial"/>
              <a:buChar char="●"/>
            </a:pPr>
            <a:r>
              <a:rPr b="0" i="0" lang="no" sz="2200" u="none" cap="none" strike="noStrike">
                <a:solidFill>
                  <a:srgbClr val="000000"/>
                </a:solidFill>
                <a:latin typeface="Arial"/>
                <a:ea typeface="Arial"/>
                <a:cs typeface="Arial"/>
                <a:sym typeface="Arial"/>
              </a:rPr>
              <a:t>Mer helhetlig og samordnet kommunikasjon i organisasjonen</a:t>
            </a:r>
            <a:endParaRPr b="0" i="0" sz="2200" u="none" cap="none" strike="noStrike">
              <a:solidFill>
                <a:srgbClr val="000000"/>
              </a:solidFill>
              <a:latin typeface="Arial"/>
              <a:ea typeface="Arial"/>
              <a:cs typeface="Arial"/>
              <a:sym typeface="Arial"/>
            </a:endParaRPr>
          </a:p>
          <a:p>
            <a:pPr indent="-368300" lvl="0" marL="457200" marR="0" rtl="0" algn="l">
              <a:lnSpc>
                <a:spcPct val="150000"/>
              </a:lnSpc>
              <a:spcBef>
                <a:spcPts val="0"/>
              </a:spcBef>
              <a:spcAft>
                <a:spcPts val="0"/>
              </a:spcAft>
              <a:buClr>
                <a:srgbClr val="000000"/>
              </a:buClr>
              <a:buSzPts val="2200"/>
              <a:buFont typeface="Arial"/>
              <a:buChar char="●"/>
            </a:pPr>
            <a:r>
              <a:rPr b="0" i="0" lang="no" sz="2200" u="none" cap="none" strike="noStrike">
                <a:solidFill>
                  <a:srgbClr val="000000"/>
                </a:solidFill>
                <a:latin typeface="Arial"/>
                <a:ea typeface="Arial"/>
                <a:cs typeface="Arial"/>
                <a:sym typeface="Arial"/>
              </a:rPr>
              <a:t>Økt kjennskap til speideren i samfunnet</a:t>
            </a:r>
            <a:endParaRPr b="0" i="0" sz="2200" u="none" cap="none" strike="noStrike">
              <a:solidFill>
                <a:srgbClr val="000000"/>
              </a:solidFill>
              <a:latin typeface="Arial"/>
              <a:ea typeface="Arial"/>
              <a:cs typeface="Arial"/>
              <a:sym typeface="Arial"/>
            </a:endParaRPr>
          </a:p>
          <a:p>
            <a:pPr indent="-368300" lvl="0" marL="457200" marR="0" rtl="0" algn="l">
              <a:lnSpc>
                <a:spcPct val="150000"/>
              </a:lnSpc>
              <a:spcBef>
                <a:spcPts val="0"/>
              </a:spcBef>
              <a:spcAft>
                <a:spcPts val="0"/>
              </a:spcAft>
              <a:buClr>
                <a:srgbClr val="000000"/>
              </a:buClr>
              <a:buSzPts val="2200"/>
              <a:buFont typeface="Arial"/>
              <a:buChar char="●"/>
            </a:pPr>
            <a:r>
              <a:rPr b="0" i="0" lang="no" sz="2200" u="none" cap="none" strike="noStrike">
                <a:solidFill>
                  <a:srgbClr val="000000"/>
                </a:solidFill>
                <a:latin typeface="Arial"/>
                <a:ea typeface="Arial"/>
                <a:cs typeface="Arial"/>
                <a:sym typeface="Arial"/>
              </a:rPr>
              <a:t>Styrking av internt eierskap til budskap og visuell profil</a:t>
            </a:r>
            <a:endParaRPr b="0" i="0" sz="2800" u="none" cap="none" strike="noStrike">
              <a:solidFill>
                <a:srgbClr val="486B7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9"/>
          <p:cNvPicPr preferRelativeResize="0"/>
          <p:nvPr/>
        </p:nvPicPr>
        <p:blipFill rotWithShape="1">
          <a:blip r:embed="rId3">
            <a:alphaModFix/>
          </a:blip>
          <a:srcRect b="0" l="3940" r="11133" t="24339"/>
          <a:stretch/>
        </p:blipFill>
        <p:spPr>
          <a:xfrm>
            <a:off x="0" y="0"/>
            <a:ext cx="9143998" cy="2717350"/>
          </a:xfrm>
          <a:prstGeom prst="rect">
            <a:avLst/>
          </a:prstGeom>
          <a:noFill/>
          <a:ln>
            <a:noFill/>
          </a:ln>
        </p:spPr>
      </p:pic>
      <p:sp>
        <p:nvSpPr>
          <p:cNvPr id="168" name="Google Shape;168;p29"/>
          <p:cNvSpPr txBox="1"/>
          <p:nvPr/>
        </p:nvSpPr>
        <p:spPr>
          <a:xfrm>
            <a:off x="428900" y="876900"/>
            <a:ext cx="8368200" cy="71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no" sz="2400" u="none" cap="none" strike="noStrike">
                <a:solidFill>
                  <a:srgbClr val="91A000"/>
                </a:solidFill>
                <a:latin typeface="Arial"/>
                <a:ea typeface="Arial"/>
                <a:cs typeface="Arial"/>
                <a:sym typeface="Arial"/>
              </a:rPr>
              <a:t>Arbeidet er i gang:</a:t>
            </a:r>
            <a:endParaRPr b="1" i="0" sz="2400" u="none" cap="none" strike="noStrike">
              <a:solidFill>
                <a:srgbClr val="91A000"/>
              </a:solidFill>
              <a:latin typeface="Arial"/>
              <a:ea typeface="Arial"/>
              <a:cs typeface="Arial"/>
              <a:sym typeface="Arial"/>
            </a:endParaRPr>
          </a:p>
        </p:txBody>
      </p:sp>
      <p:sp>
        <p:nvSpPr>
          <p:cNvPr id="169" name="Google Shape;169;p29"/>
          <p:cNvSpPr txBox="1"/>
          <p:nvPr/>
        </p:nvSpPr>
        <p:spPr>
          <a:xfrm>
            <a:off x="428900" y="1625970"/>
            <a:ext cx="8368200" cy="1677600"/>
          </a:xfrm>
          <a:prstGeom prst="rect">
            <a:avLst/>
          </a:prstGeom>
          <a:noFill/>
          <a:ln>
            <a:noFill/>
          </a:ln>
        </p:spPr>
        <p:txBody>
          <a:bodyPr anchorCtr="0" anchor="t" bIns="45700" lIns="91425" spcFirstLastPara="1" rIns="91425" wrap="square" tIns="45700">
            <a:noAutofit/>
          </a:bodyPr>
          <a:lstStyle/>
          <a:p>
            <a:pPr indent="-349250" lvl="0" marL="457200" marR="0" rtl="0" algn="l">
              <a:lnSpc>
                <a:spcPct val="150000"/>
              </a:lnSpc>
              <a:spcBef>
                <a:spcPts val="0"/>
              </a:spcBef>
              <a:spcAft>
                <a:spcPts val="0"/>
              </a:spcAft>
              <a:buClr>
                <a:srgbClr val="000000"/>
              </a:buClr>
              <a:buSzPts val="1900"/>
              <a:buFont typeface="Arial"/>
              <a:buChar char="●"/>
            </a:pPr>
            <a:r>
              <a:rPr b="0" i="0" lang="no" sz="1900" u="none" cap="none" strike="noStrike">
                <a:solidFill>
                  <a:srgbClr val="000000"/>
                </a:solidFill>
                <a:latin typeface="Arial"/>
                <a:ea typeface="Arial"/>
                <a:cs typeface="Arial"/>
                <a:sym typeface="Arial"/>
              </a:rPr>
              <a:t>Justerer kommunikasjonsstrategien basert på flere konkrete forbedringsforslag</a:t>
            </a:r>
            <a:endParaRPr b="0" i="0" sz="1900" u="none" cap="none" strike="noStrike">
              <a:solidFill>
                <a:srgbClr val="000000"/>
              </a:solidFill>
              <a:latin typeface="Arial"/>
              <a:ea typeface="Arial"/>
              <a:cs typeface="Arial"/>
              <a:sym typeface="Arial"/>
            </a:endParaRPr>
          </a:p>
          <a:p>
            <a:pPr indent="-349250" lvl="0" marL="457200" marR="0" rtl="0" algn="l">
              <a:lnSpc>
                <a:spcPct val="150000"/>
              </a:lnSpc>
              <a:spcBef>
                <a:spcPts val="0"/>
              </a:spcBef>
              <a:spcAft>
                <a:spcPts val="0"/>
              </a:spcAft>
              <a:buClr>
                <a:srgbClr val="000000"/>
              </a:buClr>
              <a:buSzPts val="1900"/>
              <a:buFont typeface="Arial"/>
              <a:buChar char="●"/>
            </a:pPr>
            <a:r>
              <a:rPr b="0" i="0" lang="no" sz="1900" u="none" cap="none" strike="noStrike">
                <a:solidFill>
                  <a:srgbClr val="000000"/>
                </a:solidFill>
                <a:latin typeface="Arial"/>
                <a:ea typeface="Arial"/>
                <a:cs typeface="Arial"/>
                <a:sym typeface="Arial"/>
              </a:rPr>
              <a:t>Tilpasser og tar i bruk verktøy som arbeidsgruppa har laget for oss</a:t>
            </a:r>
            <a:endParaRPr b="0" i="0" sz="1900" u="none" cap="none" strike="noStrike">
              <a:solidFill>
                <a:srgbClr val="000000"/>
              </a:solidFill>
              <a:latin typeface="Arial"/>
              <a:ea typeface="Arial"/>
              <a:cs typeface="Arial"/>
              <a:sym typeface="Arial"/>
            </a:endParaRPr>
          </a:p>
          <a:p>
            <a:pPr indent="-349250" lvl="0" marL="457200" marR="0" rtl="0" algn="l">
              <a:lnSpc>
                <a:spcPct val="150000"/>
              </a:lnSpc>
              <a:spcBef>
                <a:spcPts val="0"/>
              </a:spcBef>
              <a:spcAft>
                <a:spcPts val="0"/>
              </a:spcAft>
              <a:buClr>
                <a:srgbClr val="000000"/>
              </a:buClr>
              <a:buSzPts val="1900"/>
              <a:buFont typeface="Arial"/>
              <a:buChar char="●"/>
            </a:pPr>
            <a:r>
              <a:rPr b="0" i="0" lang="no" sz="1900" u="none" cap="none" strike="noStrike">
                <a:solidFill>
                  <a:srgbClr val="000000"/>
                </a:solidFill>
                <a:latin typeface="Arial"/>
                <a:ea typeface="Arial"/>
                <a:cs typeface="Arial"/>
                <a:sym typeface="Arial"/>
              </a:rPr>
              <a:t>Planlegger fire koordinerte kampanjer for lokal synlighet i 2026 </a:t>
            </a:r>
            <a:endParaRPr b="0" i="0" sz="1900" u="none" cap="none" strike="noStrike">
              <a:solidFill>
                <a:srgbClr val="000000"/>
              </a:solidFill>
              <a:latin typeface="Arial"/>
              <a:ea typeface="Arial"/>
              <a:cs typeface="Arial"/>
              <a:sym typeface="Arial"/>
            </a:endParaRPr>
          </a:p>
          <a:p>
            <a:pPr indent="-349250" lvl="0" marL="457200" marR="0" rtl="0" algn="l">
              <a:lnSpc>
                <a:spcPct val="150000"/>
              </a:lnSpc>
              <a:spcBef>
                <a:spcPts val="0"/>
              </a:spcBef>
              <a:spcAft>
                <a:spcPts val="0"/>
              </a:spcAft>
              <a:buClr>
                <a:srgbClr val="000000"/>
              </a:buClr>
              <a:buSzPts val="1900"/>
              <a:buFont typeface="Arial"/>
              <a:buChar char="●"/>
            </a:pPr>
            <a:r>
              <a:rPr b="0" i="0" lang="no" sz="1900" u="none" cap="none" strike="noStrike">
                <a:solidFill>
                  <a:srgbClr val="000000"/>
                </a:solidFill>
                <a:latin typeface="Arial"/>
                <a:ea typeface="Arial"/>
                <a:cs typeface="Arial"/>
                <a:sym typeface="Arial"/>
              </a:rPr>
              <a:t>Kartlegger behovet hos grupper og kretser </a:t>
            </a:r>
            <a:endParaRPr b="0" i="0" sz="1900" u="none" cap="none" strike="noStrike">
              <a:solidFill>
                <a:srgbClr val="000000"/>
              </a:solidFill>
              <a:latin typeface="Arial"/>
              <a:ea typeface="Arial"/>
              <a:cs typeface="Arial"/>
              <a:sym typeface="Arial"/>
            </a:endParaRPr>
          </a:p>
          <a:p>
            <a:pPr indent="-349250" lvl="0" marL="457200" marR="0" rtl="0" algn="l">
              <a:lnSpc>
                <a:spcPct val="150000"/>
              </a:lnSpc>
              <a:spcBef>
                <a:spcPts val="0"/>
              </a:spcBef>
              <a:spcAft>
                <a:spcPts val="0"/>
              </a:spcAft>
              <a:buClr>
                <a:srgbClr val="000000"/>
              </a:buClr>
              <a:buSzPts val="1900"/>
              <a:buFont typeface="Arial"/>
              <a:buChar char="●"/>
            </a:pPr>
            <a:r>
              <a:rPr b="0" i="0" lang="no" sz="1900" u="none" cap="none" strike="noStrike">
                <a:solidFill>
                  <a:srgbClr val="000000"/>
                </a:solidFill>
                <a:latin typeface="Arial"/>
                <a:ea typeface="Arial"/>
                <a:cs typeface="Arial"/>
                <a:sym typeface="Arial"/>
              </a:rPr>
              <a:t>Vil øke kompetansen på kommunikasjon ute i organisasjonen</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486B7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30"/>
          <p:cNvPicPr preferRelativeResize="0"/>
          <p:nvPr/>
        </p:nvPicPr>
        <p:blipFill rotWithShape="1">
          <a:blip r:embed="rId3">
            <a:alphaModFix/>
          </a:blip>
          <a:srcRect b="0" l="3940" r="11133" t="24339"/>
          <a:stretch/>
        </p:blipFill>
        <p:spPr>
          <a:xfrm>
            <a:off x="0" y="0"/>
            <a:ext cx="9143998" cy="2717350"/>
          </a:xfrm>
          <a:prstGeom prst="rect">
            <a:avLst/>
          </a:prstGeom>
          <a:noFill/>
          <a:ln>
            <a:noFill/>
          </a:ln>
        </p:spPr>
      </p:pic>
      <p:sp>
        <p:nvSpPr>
          <p:cNvPr id="175" name="Google Shape;175;p30"/>
          <p:cNvSpPr txBox="1"/>
          <p:nvPr/>
        </p:nvSpPr>
        <p:spPr>
          <a:xfrm>
            <a:off x="428900" y="876900"/>
            <a:ext cx="8368200" cy="71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no" sz="2400" u="none" cap="none" strike="noStrike">
                <a:solidFill>
                  <a:srgbClr val="91A000"/>
                </a:solidFill>
                <a:latin typeface="Arial"/>
                <a:ea typeface="Arial"/>
                <a:cs typeface="Arial"/>
                <a:sym typeface="Arial"/>
              </a:rPr>
              <a:t>Verktøy og hjelp til kretsene og gruppene</a:t>
            </a:r>
            <a:endParaRPr b="1" i="0" sz="2400" u="none" cap="none" strike="noStrike">
              <a:solidFill>
                <a:srgbClr val="91A000"/>
              </a:solidFill>
              <a:latin typeface="Arial"/>
              <a:ea typeface="Arial"/>
              <a:cs typeface="Arial"/>
              <a:sym typeface="Arial"/>
            </a:endParaRPr>
          </a:p>
        </p:txBody>
      </p:sp>
      <p:sp>
        <p:nvSpPr>
          <p:cNvPr id="176" name="Google Shape;176;p30"/>
          <p:cNvSpPr txBox="1"/>
          <p:nvPr/>
        </p:nvSpPr>
        <p:spPr>
          <a:xfrm>
            <a:off x="428900" y="1625970"/>
            <a:ext cx="8368200" cy="16776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0"/>
              </a:spcBef>
              <a:spcAft>
                <a:spcPts val="0"/>
              </a:spcAft>
              <a:buClr>
                <a:srgbClr val="000000"/>
              </a:buClr>
              <a:buSzPts val="1800"/>
              <a:buFont typeface="Arial"/>
              <a:buChar char="●"/>
            </a:pPr>
            <a:r>
              <a:rPr b="0" i="0" lang="no" sz="1800" u="none" cap="none" strike="noStrike">
                <a:solidFill>
                  <a:srgbClr val="000000"/>
                </a:solidFill>
                <a:latin typeface="Arial"/>
                <a:ea typeface="Arial"/>
                <a:cs typeface="Arial"/>
                <a:sym typeface="Arial"/>
              </a:rPr>
              <a:t>Vi planlegger nå:</a:t>
            </a:r>
            <a:endParaRPr b="0" i="0" sz="1800" u="none" cap="none" strike="noStrike">
              <a:solidFill>
                <a:srgbClr val="000000"/>
              </a:solidFill>
              <a:latin typeface="Arial"/>
              <a:ea typeface="Arial"/>
              <a:cs typeface="Arial"/>
              <a:sym typeface="Arial"/>
            </a:endParaRPr>
          </a:p>
          <a:p>
            <a:pPr indent="-342900" lvl="1" marL="914400" marR="0" rtl="0" algn="l">
              <a:lnSpc>
                <a:spcPct val="100000"/>
              </a:lnSpc>
              <a:spcBef>
                <a:spcPts val="0"/>
              </a:spcBef>
              <a:spcAft>
                <a:spcPts val="0"/>
              </a:spcAft>
              <a:buClr>
                <a:srgbClr val="000000"/>
              </a:buClr>
              <a:buSzPts val="1800"/>
              <a:buFont typeface="Arial"/>
              <a:buChar char="○"/>
            </a:pPr>
            <a:r>
              <a:rPr b="0" i="0" lang="no" sz="1800" u="none" cap="none" strike="noStrike">
                <a:solidFill>
                  <a:srgbClr val="000000"/>
                </a:solidFill>
                <a:latin typeface="Arial"/>
                <a:ea typeface="Arial"/>
                <a:cs typeface="Arial"/>
                <a:sym typeface="Arial"/>
              </a:rPr>
              <a:t>Sjekkliste for lokal synlighet</a:t>
            </a:r>
            <a:endParaRPr b="0" i="0" sz="1800" u="none" cap="none" strike="noStrike">
              <a:solidFill>
                <a:srgbClr val="000000"/>
              </a:solidFill>
              <a:latin typeface="Arial"/>
              <a:ea typeface="Arial"/>
              <a:cs typeface="Arial"/>
              <a:sym typeface="Arial"/>
            </a:endParaRPr>
          </a:p>
          <a:p>
            <a:pPr indent="-342900" lvl="1" marL="914400" marR="0" rtl="0" algn="l">
              <a:lnSpc>
                <a:spcPct val="100000"/>
              </a:lnSpc>
              <a:spcBef>
                <a:spcPts val="0"/>
              </a:spcBef>
              <a:spcAft>
                <a:spcPts val="0"/>
              </a:spcAft>
              <a:buClr>
                <a:srgbClr val="000000"/>
              </a:buClr>
              <a:buSzPts val="1800"/>
              <a:buFont typeface="Arial"/>
              <a:buChar char="○"/>
            </a:pPr>
            <a:r>
              <a:rPr b="0" i="0" lang="no" sz="1800" u="none" cap="none" strike="noStrike">
                <a:solidFill>
                  <a:srgbClr val="000000"/>
                </a:solidFill>
                <a:latin typeface="Arial"/>
                <a:ea typeface="Arial"/>
                <a:cs typeface="Arial"/>
                <a:sym typeface="Arial"/>
              </a:rPr>
              <a:t>Maler for tekster, film, innhold til sosiale medier m.m.</a:t>
            </a:r>
            <a:endParaRPr b="0" i="0" sz="1800" u="none" cap="none" strike="noStrike">
              <a:solidFill>
                <a:srgbClr val="000000"/>
              </a:solidFill>
              <a:latin typeface="Arial"/>
              <a:ea typeface="Arial"/>
              <a:cs typeface="Arial"/>
              <a:sym typeface="Arial"/>
            </a:endParaRPr>
          </a:p>
          <a:p>
            <a:pPr indent="-342900" lvl="1" marL="914400" marR="0" rtl="0" algn="l">
              <a:lnSpc>
                <a:spcPct val="100000"/>
              </a:lnSpc>
              <a:spcBef>
                <a:spcPts val="0"/>
              </a:spcBef>
              <a:spcAft>
                <a:spcPts val="0"/>
              </a:spcAft>
              <a:buClr>
                <a:srgbClr val="000000"/>
              </a:buClr>
              <a:buSzPts val="1800"/>
              <a:buFont typeface="Arial"/>
              <a:buChar char="○"/>
            </a:pPr>
            <a:r>
              <a:rPr b="0" i="0" lang="no" sz="1800" u="none" cap="none" strike="noStrike">
                <a:solidFill>
                  <a:srgbClr val="000000"/>
                </a:solidFill>
                <a:latin typeface="Arial"/>
                <a:ea typeface="Arial"/>
                <a:cs typeface="Arial"/>
                <a:sym typeface="Arial"/>
              </a:rPr>
              <a:t>Lett tilgjengelig bildebank med et godt utvalg bilder i tråd med fire begreper: </a:t>
            </a:r>
            <a:r>
              <a:rPr b="1" i="0" lang="no" sz="1800" u="none" cap="none" strike="noStrike">
                <a:solidFill>
                  <a:srgbClr val="000000"/>
                </a:solidFill>
                <a:latin typeface="Arial"/>
                <a:ea typeface="Arial"/>
                <a:cs typeface="Arial"/>
                <a:sym typeface="Arial"/>
              </a:rPr>
              <a:t>friluftsliv</a:t>
            </a:r>
            <a:r>
              <a:rPr b="0" i="0" lang="no" sz="1800" u="none" cap="none" strike="noStrike">
                <a:solidFill>
                  <a:srgbClr val="000000"/>
                </a:solidFill>
                <a:latin typeface="Arial"/>
                <a:ea typeface="Arial"/>
                <a:cs typeface="Arial"/>
                <a:sym typeface="Arial"/>
              </a:rPr>
              <a:t>, </a:t>
            </a:r>
            <a:r>
              <a:rPr b="1" i="0" lang="no" sz="1800" u="none" cap="none" strike="noStrike">
                <a:solidFill>
                  <a:srgbClr val="000000"/>
                </a:solidFill>
                <a:latin typeface="Arial"/>
                <a:ea typeface="Arial"/>
                <a:cs typeface="Arial"/>
                <a:sym typeface="Arial"/>
              </a:rPr>
              <a:t>vennskap</a:t>
            </a:r>
            <a:r>
              <a:rPr b="0" i="0" lang="no" sz="1800" u="none" cap="none" strike="noStrike">
                <a:solidFill>
                  <a:srgbClr val="000000"/>
                </a:solidFill>
                <a:latin typeface="Arial"/>
                <a:ea typeface="Arial"/>
                <a:cs typeface="Arial"/>
                <a:sym typeface="Arial"/>
              </a:rPr>
              <a:t>, </a:t>
            </a:r>
            <a:r>
              <a:rPr b="1" i="0" lang="no" sz="1800" u="none" cap="none" strike="noStrike">
                <a:solidFill>
                  <a:srgbClr val="000000"/>
                </a:solidFill>
                <a:latin typeface="Arial"/>
                <a:ea typeface="Arial"/>
                <a:cs typeface="Arial"/>
                <a:sym typeface="Arial"/>
              </a:rPr>
              <a:t>mestring</a:t>
            </a:r>
            <a:r>
              <a:rPr b="0" i="0" lang="no" sz="1800" u="none" cap="none" strike="noStrike">
                <a:solidFill>
                  <a:srgbClr val="000000"/>
                </a:solidFill>
                <a:latin typeface="Arial"/>
                <a:ea typeface="Arial"/>
                <a:cs typeface="Arial"/>
                <a:sym typeface="Arial"/>
              </a:rPr>
              <a:t> og </a:t>
            </a:r>
            <a:r>
              <a:rPr b="1" i="0" lang="no" sz="1800" u="none" cap="none" strike="noStrike">
                <a:solidFill>
                  <a:srgbClr val="000000"/>
                </a:solidFill>
                <a:latin typeface="Arial"/>
                <a:ea typeface="Arial"/>
                <a:cs typeface="Arial"/>
                <a:sym typeface="Arial"/>
              </a:rPr>
              <a:t>samarbeid</a:t>
            </a:r>
            <a:endParaRPr b="0" i="0" sz="1800" u="none" cap="none" strike="noStrike">
              <a:solidFill>
                <a:srgbClr val="000000"/>
              </a:solidFill>
              <a:latin typeface="Arial"/>
              <a:ea typeface="Arial"/>
              <a:cs typeface="Arial"/>
              <a:sym typeface="Arial"/>
            </a:endParaRPr>
          </a:p>
          <a:p>
            <a:pPr indent="-342900" lvl="1" marL="914400" marR="0" rtl="0" algn="l">
              <a:lnSpc>
                <a:spcPct val="100000"/>
              </a:lnSpc>
              <a:spcBef>
                <a:spcPts val="0"/>
              </a:spcBef>
              <a:spcAft>
                <a:spcPts val="0"/>
              </a:spcAft>
              <a:buClr>
                <a:srgbClr val="000000"/>
              </a:buClr>
              <a:buSzPts val="1800"/>
              <a:buFont typeface="Arial"/>
              <a:buChar char="○"/>
            </a:pPr>
            <a:r>
              <a:rPr b="0" i="0" lang="no" sz="1800" u="none" cap="none" strike="noStrike">
                <a:solidFill>
                  <a:srgbClr val="000000"/>
                </a:solidFill>
                <a:latin typeface="Arial"/>
                <a:ea typeface="Arial"/>
                <a:cs typeface="Arial"/>
                <a:sym typeface="Arial"/>
              </a:rPr>
              <a:t>Kurs, workshops og digital leirbålsprat med enkel, praktisk kunnskap</a:t>
            </a:r>
            <a:endParaRPr b="0" i="0" sz="1800" u="none" cap="none" strike="noStrike">
              <a:solidFill>
                <a:srgbClr val="000000"/>
              </a:solidFill>
              <a:latin typeface="Arial"/>
              <a:ea typeface="Arial"/>
              <a:cs typeface="Arial"/>
              <a:sym typeface="Arial"/>
            </a:endParaRPr>
          </a:p>
          <a:p>
            <a:pPr indent="-342900" lvl="1" marL="914400" marR="0" rtl="0" algn="l">
              <a:lnSpc>
                <a:spcPct val="100000"/>
              </a:lnSpc>
              <a:spcBef>
                <a:spcPts val="0"/>
              </a:spcBef>
              <a:spcAft>
                <a:spcPts val="0"/>
              </a:spcAft>
              <a:buClr>
                <a:srgbClr val="000000"/>
              </a:buClr>
              <a:buSzPts val="1800"/>
              <a:buFont typeface="Arial"/>
              <a:buChar char="○"/>
            </a:pPr>
            <a:r>
              <a:rPr b="0" i="0" lang="no" sz="1800" u="none" cap="none" strike="noStrike">
                <a:solidFill>
                  <a:srgbClr val="000000"/>
                </a:solidFill>
                <a:latin typeface="Arial"/>
                <a:ea typeface="Arial"/>
                <a:cs typeface="Arial"/>
                <a:sym typeface="Arial"/>
              </a:rPr>
              <a:t>Veiledning og støtte for enklere å lykkes med kretsens og gruppas kommunikasjonsarbeid</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1" i="0" lang="no" sz="1800" u="none" cap="none" strike="noStrike">
                <a:solidFill>
                  <a:srgbClr val="000000"/>
                </a:solidFill>
                <a:latin typeface="Arial"/>
                <a:ea typeface="Arial"/>
                <a:cs typeface="Arial"/>
                <a:sym typeface="Arial"/>
              </a:rPr>
              <a:t>Mål</a:t>
            </a:r>
            <a:r>
              <a:rPr b="0" i="0" lang="no" sz="1800" u="none" cap="none" strike="noStrike">
                <a:solidFill>
                  <a:srgbClr val="000000"/>
                </a:solidFill>
                <a:latin typeface="Arial"/>
                <a:ea typeface="Arial"/>
                <a:cs typeface="Arial"/>
                <a:sym typeface="Arial"/>
              </a:rPr>
              <a:t>: Senke terskelen og mengden arbeid, øke synligheten lokalt</a:t>
            </a:r>
            <a:endParaRPr b="0" i="0" sz="2400" u="none" cap="none" strike="noStrike">
              <a:solidFill>
                <a:srgbClr val="486B7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1"/>
          <p:cNvPicPr preferRelativeResize="0"/>
          <p:nvPr/>
        </p:nvPicPr>
        <p:blipFill rotWithShape="1">
          <a:blip r:embed="rId3">
            <a:alphaModFix/>
          </a:blip>
          <a:srcRect b="0" l="3940" r="11133" t="24339"/>
          <a:stretch/>
        </p:blipFill>
        <p:spPr>
          <a:xfrm>
            <a:off x="0" y="0"/>
            <a:ext cx="9143998" cy="2717350"/>
          </a:xfrm>
          <a:prstGeom prst="rect">
            <a:avLst/>
          </a:prstGeom>
          <a:noFill/>
          <a:ln>
            <a:noFill/>
          </a:ln>
        </p:spPr>
      </p:pic>
      <p:sp>
        <p:nvSpPr>
          <p:cNvPr id="182" name="Google Shape;182;p31"/>
          <p:cNvSpPr txBox="1"/>
          <p:nvPr/>
        </p:nvSpPr>
        <p:spPr>
          <a:xfrm>
            <a:off x="428900" y="876900"/>
            <a:ext cx="8368200" cy="71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no" sz="2400" u="none" cap="none" strike="noStrike">
                <a:solidFill>
                  <a:srgbClr val="91A000"/>
                </a:solidFill>
                <a:latin typeface="Arial"/>
                <a:ea typeface="Arial"/>
                <a:cs typeface="Arial"/>
                <a:sym typeface="Arial"/>
              </a:rPr>
              <a:t>Hvor synlige er speideren i media lokalt/regionalt?</a:t>
            </a:r>
            <a:endParaRPr b="1" i="0" sz="2400" u="none" cap="none" strike="noStrike">
              <a:solidFill>
                <a:srgbClr val="91A000"/>
              </a:solidFill>
              <a:latin typeface="Arial"/>
              <a:ea typeface="Arial"/>
              <a:cs typeface="Arial"/>
              <a:sym typeface="Arial"/>
            </a:endParaRPr>
          </a:p>
        </p:txBody>
      </p:sp>
      <p:sp>
        <p:nvSpPr>
          <p:cNvPr id="183" name="Google Shape;183;p31"/>
          <p:cNvSpPr txBox="1"/>
          <p:nvPr/>
        </p:nvSpPr>
        <p:spPr>
          <a:xfrm>
            <a:off x="428900" y="1625970"/>
            <a:ext cx="8368200" cy="1677600"/>
          </a:xfrm>
          <a:prstGeom prst="rect">
            <a:avLst/>
          </a:prstGeom>
          <a:noFill/>
          <a:ln>
            <a:noFill/>
          </a:ln>
        </p:spPr>
        <p:txBody>
          <a:bodyPr anchorCtr="0" anchor="t" bIns="45700" lIns="91425" spcFirstLastPara="1" rIns="91425" wrap="square" tIns="45700">
            <a:noAutofit/>
          </a:bodyPr>
          <a:lstStyle/>
          <a:p>
            <a:pPr indent="-336550" lvl="0" marL="457200" marR="0" rtl="0" algn="l">
              <a:lnSpc>
                <a:spcPct val="115000"/>
              </a:lnSpc>
              <a:spcBef>
                <a:spcPts val="0"/>
              </a:spcBef>
              <a:spcAft>
                <a:spcPts val="0"/>
              </a:spcAft>
              <a:buClr>
                <a:srgbClr val="000000"/>
              </a:buClr>
              <a:buSzPts val="1700"/>
              <a:buFont typeface="Arial"/>
              <a:buChar char="●"/>
            </a:pPr>
            <a:r>
              <a:rPr b="0" i="0" lang="no" sz="1700" u="none" cap="none" strike="noStrike">
                <a:solidFill>
                  <a:srgbClr val="000000"/>
                </a:solidFill>
                <a:latin typeface="Arial"/>
                <a:ea typeface="Arial"/>
                <a:cs typeface="Arial"/>
                <a:sym typeface="Arial"/>
              </a:rPr>
              <a:t>Mye synlighet kommer fra konkrete saker med god lokal vinkling – og ekte historier.</a:t>
            </a:r>
            <a:endParaRPr b="0" i="0" sz="1700" u="none" cap="none" strike="noStrike">
              <a:solidFill>
                <a:srgbClr val="000000"/>
              </a:solidFill>
              <a:latin typeface="Arial"/>
              <a:ea typeface="Arial"/>
              <a:cs typeface="Arial"/>
              <a:sym typeface="Arial"/>
            </a:endParaRPr>
          </a:p>
          <a:p>
            <a:pPr indent="-336550" lvl="0" marL="457200" marR="0" rtl="0" algn="l">
              <a:lnSpc>
                <a:spcPct val="115000"/>
              </a:lnSpc>
              <a:spcBef>
                <a:spcPts val="0"/>
              </a:spcBef>
              <a:spcAft>
                <a:spcPts val="0"/>
              </a:spcAft>
              <a:buClr>
                <a:srgbClr val="000000"/>
              </a:buClr>
              <a:buSzPts val="1700"/>
              <a:buFont typeface="Arial"/>
              <a:buChar char="●"/>
            </a:pPr>
            <a:r>
              <a:rPr b="0" i="0" lang="no" sz="1700" u="none" cap="none" strike="noStrike">
                <a:solidFill>
                  <a:srgbClr val="000000"/>
                </a:solidFill>
                <a:latin typeface="Arial"/>
                <a:ea typeface="Arial"/>
                <a:cs typeface="Arial"/>
                <a:sym typeface="Arial"/>
              </a:rPr>
              <a:t>Suksessfaktorer: Blikkfang-bilder, engasjerende temaer/historier, god timing, kjente personer lokalt.</a:t>
            </a:r>
            <a:endParaRPr b="0" i="0" sz="1700" u="none" cap="none" strike="noStrike">
              <a:solidFill>
                <a:srgbClr val="000000"/>
              </a:solidFill>
              <a:latin typeface="Arial"/>
              <a:ea typeface="Arial"/>
              <a:cs typeface="Arial"/>
              <a:sym typeface="Arial"/>
            </a:endParaRPr>
          </a:p>
          <a:p>
            <a:pPr indent="-336550" lvl="2" marL="1371600" marR="0" rtl="0" algn="l">
              <a:lnSpc>
                <a:spcPct val="115000"/>
              </a:lnSpc>
              <a:spcBef>
                <a:spcPts val="0"/>
              </a:spcBef>
              <a:spcAft>
                <a:spcPts val="0"/>
              </a:spcAft>
              <a:buClr>
                <a:srgbClr val="000000"/>
              </a:buClr>
              <a:buSzPts val="1700"/>
              <a:buFont typeface="Arial"/>
              <a:buChar char="■"/>
            </a:pPr>
            <a:r>
              <a:rPr b="0" i="0" lang="no" sz="1700" u="none" cap="none" strike="noStrike">
                <a:solidFill>
                  <a:srgbClr val="000000"/>
                </a:solidFill>
                <a:latin typeface="Arial"/>
                <a:ea typeface="Arial"/>
                <a:cs typeface="Arial"/>
                <a:sym typeface="Arial"/>
              </a:rPr>
              <a:t>F.eks. </a:t>
            </a:r>
            <a:r>
              <a:rPr b="0" i="1" lang="no" sz="1700" u="none" cap="none" strike="noStrike">
                <a:solidFill>
                  <a:srgbClr val="000000"/>
                </a:solidFill>
                <a:latin typeface="Arial"/>
                <a:ea typeface="Arial"/>
                <a:cs typeface="Arial"/>
                <a:sym typeface="Arial"/>
              </a:rPr>
              <a:t>Ivar Nøttestad/Vesterlen krets </a:t>
            </a:r>
            <a:r>
              <a:rPr b="0" i="0" lang="no" sz="1700" u="none" cap="none" strike="noStrike">
                <a:solidFill>
                  <a:srgbClr val="000000"/>
                </a:solidFill>
                <a:latin typeface="Arial"/>
                <a:ea typeface="Arial"/>
                <a:cs typeface="Arial"/>
                <a:sym typeface="Arial"/>
              </a:rPr>
              <a:t>(nevnt/sitert i 22 speidersaker lokalt/regionalt i 2024) </a:t>
            </a:r>
            <a:endParaRPr b="0" i="0" sz="1700" u="none" cap="none" strike="noStrike">
              <a:solidFill>
                <a:srgbClr val="000000"/>
              </a:solidFill>
              <a:latin typeface="Arial"/>
              <a:ea typeface="Arial"/>
              <a:cs typeface="Arial"/>
              <a:sym typeface="Arial"/>
            </a:endParaRPr>
          </a:p>
          <a:p>
            <a:pPr indent="-336550" lvl="0" marL="457200" marR="0" rtl="0" algn="l">
              <a:lnSpc>
                <a:spcPct val="115000"/>
              </a:lnSpc>
              <a:spcBef>
                <a:spcPts val="0"/>
              </a:spcBef>
              <a:spcAft>
                <a:spcPts val="0"/>
              </a:spcAft>
              <a:buClr>
                <a:srgbClr val="000000"/>
              </a:buClr>
              <a:buSzPts val="1700"/>
              <a:buFont typeface="Arial"/>
              <a:buChar char="●"/>
            </a:pPr>
            <a:r>
              <a:rPr b="0" i="0" lang="no" sz="1700" u="none" cap="none" strike="noStrike">
                <a:solidFill>
                  <a:srgbClr val="000000"/>
                </a:solidFill>
                <a:latin typeface="Arial"/>
                <a:ea typeface="Arial"/>
                <a:cs typeface="Arial"/>
                <a:sym typeface="Arial"/>
              </a:rPr>
              <a:t>Hva kan vi lære? Det handler litt om flaks, men mer om å levere noe media vil ha. Altså kreves det kunnskap, forberedelser og gjennomføring.</a:t>
            </a:r>
            <a:endParaRPr b="0" i="0" sz="2300" u="none" cap="none" strike="noStrike">
              <a:solidFill>
                <a:srgbClr val="486B7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32"/>
          <p:cNvPicPr preferRelativeResize="0"/>
          <p:nvPr/>
        </p:nvPicPr>
        <p:blipFill rotWithShape="1">
          <a:blip r:embed="rId3">
            <a:alphaModFix/>
          </a:blip>
          <a:srcRect b="0" l="3940" r="11133" t="24339"/>
          <a:stretch/>
        </p:blipFill>
        <p:spPr>
          <a:xfrm>
            <a:off x="0" y="0"/>
            <a:ext cx="9143998" cy="2717350"/>
          </a:xfrm>
          <a:prstGeom prst="rect">
            <a:avLst/>
          </a:prstGeom>
          <a:noFill/>
          <a:ln>
            <a:noFill/>
          </a:ln>
        </p:spPr>
      </p:pic>
      <p:pic>
        <p:nvPicPr>
          <p:cNvPr id="189" name="Google Shape;189;p32"/>
          <p:cNvPicPr preferRelativeResize="0"/>
          <p:nvPr/>
        </p:nvPicPr>
        <p:blipFill rotWithShape="1">
          <a:blip r:embed="rId4">
            <a:alphaModFix/>
          </a:blip>
          <a:srcRect b="0" l="0" r="0" t="0"/>
          <a:stretch/>
        </p:blipFill>
        <p:spPr>
          <a:xfrm>
            <a:off x="1740419" y="0"/>
            <a:ext cx="5412221" cy="41933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descr="Et bilde som inneholder utendørs, vann, innsjø, vanndam&#10;&#10;Automatisk generert beskrivelse" id="66" name="Google Shape;66;p15"/>
          <p:cNvPicPr preferRelativeResize="0"/>
          <p:nvPr/>
        </p:nvPicPr>
        <p:blipFill rotWithShape="1">
          <a:blip r:embed="rId3">
            <a:alphaModFix/>
          </a:blip>
          <a:srcRect b="35276" l="0" r="0" t="28675"/>
          <a:stretch/>
        </p:blipFill>
        <p:spPr>
          <a:xfrm>
            <a:off x="-10675" y="0"/>
            <a:ext cx="9165350" cy="3303825"/>
          </a:xfrm>
          <a:prstGeom prst="rect">
            <a:avLst/>
          </a:prstGeom>
          <a:noFill/>
          <a:ln>
            <a:noFill/>
          </a:ln>
        </p:spPr>
      </p:pic>
      <p:sp>
        <p:nvSpPr>
          <p:cNvPr id="67" name="Google Shape;67;p15"/>
          <p:cNvSpPr txBox="1"/>
          <p:nvPr/>
        </p:nvSpPr>
        <p:spPr>
          <a:xfrm>
            <a:off x="1828800" y="3303820"/>
            <a:ext cx="5486400" cy="9606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b="1" lang="no" sz="2800">
                <a:solidFill>
                  <a:srgbClr val="F1C232"/>
                </a:solidFill>
              </a:rPr>
              <a:t>Speidernes landsleir 2025</a:t>
            </a:r>
            <a:endParaRPr b="1" sz="2800">
              <a:solidFill>
                <a:srgbClr val="F1C232"/>
              </a:solidFill>
            </a:endParaRPr>
          </a:p>
          <a:p>
            <a:pPr indent="0" lvl="0" marL="0" rtl="0" algn="ctr">
              <a:spcBef>
                <a:spcPts val="0"/>
              </a:spcBef>
              <a:spcAft>
                <a:spcPts val="0"/>
              </a:spcAft>
              <a:buClr>
                <a:schemeClr val="dk1"/>
              </a:buClr>
              <a:buSzPts val="1100"/>
              <a:buFont typeface="Arial"/>
              <a:buNone/>
            </a:pPr>
            <a:r>
              <a:rPr lang="no" sz="2000">
                <a:solidFill>
                  <a:srgbClr val="3F3F3F"/>
                </a:solidFill>
              </a:rPr>
              <a:t>Silje og Katarina</a:t>
            </a:r>
            <a:endParaRPr sz="2000">
              <a:solidFill>
                <a:srgbClr val="3F3F3F"/>
              </a:solidFill>
            </a:endParaRPr>
          </a:p>
        </p:txBody>
      </p:sp>
      <p:pic>
        <p:nvPicPr>
          <p:cNvPr id="68" name="Google Shape;68;p15"/>
          <p:cNvPicPr preferRelativeResize="0"/>
          <p:nvPr/>
        </p:nvPicPr>
        <p:blipFill>
          <a:blip r:embed="rId4">
            <a:alphaModFix/>
          </a:blip>
          <a:stretch>
            <a:fillRect/>
          </a:stretch>
        </p:blipFill>
        <p:spPr>
          <a:xfrm>
            <a:off x="7354500" y="6"/>
            <a:ext cx="1713305" cy="1645570"/>
          </a:xfrm>
          <a:prstGeom prst="rect">
            <a:avLst/>
          </a:prstGeom>
          <a:noFill/>
          <a:ln>
            <a:noFill/>
          </a:ln>
        </p:spPr>
      </p:pic>
      <p:sp>
        <p:nvSpPr>
          <p:cNvPr id="69" name="Google Shape;69;p15"/>
          <p:cNvSpPr txBox="1"/>
          <p:nvPr/>
        </p:nvSpPr>
        <p:spPr>
          <a:xfrm rot="-5400000">
            <a:off x="-1705325" y="1691141"/>
            <a:ext cx="3733800" cy="414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no" sz="900">
                <a:solidFill>
                  <a:srgbClr val="ECECEC"/>
                </a:solidFill>
              </a:rPr>
              <a:t>Foto: Ola Normann</a:t>
            </a:r>
            <a:endParaRPr sz="900">
              <a:solidFill>
                <a:srgbClr val="ECECEC"/>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33"/>
          <p:cNvPicPr preferRelativeResize="0"/>
          <p:nvPr/>
        </p:nvPicPr>
        <p:blipFill rotWithShape="1">
          <a:blip r:embed="rId3">
            <a:alphaModFix/>
          </a:blip>
          <a:srcRect b="0" l="3940" r="11133" t="24339"/>
          <a:stretch/>
        </p:blipFill>
        <p:spPr>
          <a:xfrm>
            <a:off x="0" y="0"/>
            <a:ext cx="9143998" cy="2717350"/>
          </a:xfrm>
          <a:prstGeom prst="rect">
            <a:avLst/>
          </a:prstGeom>
          <a:noFill/>
          <a:ln>
            <a:noFill/>
          </a:ln>
        </p:spPr>
      </p:pic>
      <p:pic>
        <p:nvPicPr>
          <p:cNvPr id="195" name="Google Shape;195;p33"/>
          <p:cNvPicPr preferRelativeResize="0"/>
          <p:nvPr/>
        </p:nvPicPr>
        <p:blipFill rotWithShape="1">
          <a:blip r:embed="rId4">
            <a:alphaModFix/>
          </a:blip>
          <a:srcRect b="0" l="0" r="0" t="0"/>
          <a:stretch/>
        </p:blipFill>
        <p:spPr>
          <a:xfrm>
            <a:off x="1038616" y="345440"/>
            <a:ext cx="7242860" cy="37947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34"/>
          <p:cNvPicPr preferRelativeResize="0"/>
          <p:nvPr/>
        </p:nvPicPr>
        <p:blipFill rotWithShape="1">
          <a:blip r:embed="rId3">
            <a:alphaModFix/>
          </a:blip>
          <a:srcRect b="0" l="3940" r="11133" t="24339"/>
          <a:stretch/>
        </p:blipFill>
        <p:spPr>
          <a:xfrm>
            <a:off x="0" y="0"/>
            <a:ext cx="9143998" cy="2717350"/>
          </a:xfrm>
          <a:prstGeom prst="rect">
            <a:avLst/>
          </a:prstGeom>
          <a:noFill/>
          <a:ln>
            <a:noFill/>
          </a:ln>
        </p:spPr>
      </p:pic>
      <p:pic>
        <p:nvPicPr>
          <p:cNvPr id="201" name="Google Shape;201;p34"/>
          <p:cNvPicPr preferRelativeResize="0"/>
          <p:nvPr/>
        </p:nvPicPr>
        <p:blipFill rotWithShape="1">
          <a:blip r:embed="rId4">
            <a:alphaModFix/>
          </a:blip>
          <a:srcRect b="0" l="0" r="0" t="0"/>
          <a:stretch/>
        </p:blipFill>
        <p:spPr>
          <a:xfrm>
            <a:off x="1087120" y="258467"/>
            <a:ext cx="7106921" cy="39843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5"/>
          <p:cNvPicPr preferRelativeResize="0"/>
          <p:nvPr/>
        </p:nvPicPr>
        <p:blipFill rotWithShape="1">
          <a:blip r:embed="rId3">
            <a:alphaModFix/>
          </a:blip>
          <a:srcRect b="0" l="3940" r="11133" t="24339"/>
          <a:stretch/>
        </p:blipFill>
        <p:spPr>
          <a:xfrm>
            <a:off x="0" y="0"/>
            <a:ext cx="9143998" cy="2717350"/>
          </a:xfrm>
          <a:prstGeom prst="rect">
            <a:avLst/>
          </a:prstGeom>
          <a:noFill/>
          <a:ln>
            <a:noFill/>
          </a:ln>
        </p:spPr>
      </p:pic>
      <p:sp>
        <p:nvSpPr>
          <p:cNvPr id="207" name="Google Shape;207;p35"/>
          <p:cNvSpPr txBox="1"/>
          <p:nvPr/>
        </p:nvSpPr>
        <p:spPr>
          <a:xfrm>
            <a:off x="428900" y="876900"/>
            <a:ext cx="8368200" cy="71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no" sz="2400" u="none" cap="none" strike="noStrike">
                <a:solidFill>
                  <a:srgbClr val="91A000"/>
                </a:solidFill>
                <a:latin typeface="Arial"/>
                <a:ea typeface="Arial"/>
                <a:cs typeface="Arial"/>
                <a:sym typeface="Arial"/>
              </a:rPr>
              <a:t>Kommunikasjonsombud i kretsene – en idé framover?</a:t>
            </a:r>
            <a:endParaRPr b="1" i="0" sz="2400" u="none" cap="none" strike="noStrike">
              <a:solidFill>
                <a:srgbClr val="91A000"/>
              </a:solidFill>
              <a:latin typeface="Arial"/>
              <a:ea typeface="Arial"/>
              <a:cs typeface="Arial"/>
              <a:sym typeface="Arial"/>
            </a:endParaRPr>
          </a:p>
        </p:txBody>
      </p:sp>
      <p:sp>
        <p:nvSpPr>
          <p:cNvPr id="208" name="Google Shape;208;p35"/>
          <p:cNvSpPr txBox="1"/>
          <p:nvPr/>
        </p:nvSpPr>
        <p:spPr>
          <a:xfrm>
            <a:off x="428900" y="1625970"/>
            <a:ext cx="8368200" cy="16776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000000"/>
              </a:buClr>
              <a:buSzPts val="1800"/>
              <a:buFont typeface="Arial"/>
              <a:buChar char="●"/>
            </a:pPr>
            <a:r>
              <a:rPr b="0" i="0" lang="no" sz="1800" u="none" cap="none" strike="noStrike">
                <a:solidFill>
                  <a:srgbClr val="000000"/>
                </a:solidFill>
                <a:latin typeface="Arial"/>
                <a:ea typeface="Arial"/>
                <a:cs typeface="Arial"/>
                <a:sym typeface="Arial"/>
              </a:rPr>
              <a:t>Hva om kretsen har én eller to personer med ansvar for å følge opp og støtte lokal kommunikasjon?</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no" sz="1800" u="none" cap="none" strike="noStrike">
                <a:solidFill>
                  <a:srgbClr val="000000"/>
                </a:solidFill>
                <a:latin typeface="Arial"/>
                <a:ea typeface="Arial"/>
                <a:cs typeface="Arial"/>
                <a:sym typeface="Arial"/>
              </a:rPr>
              <a:t>Ikke nødvendigvis eksperter – men ressurspersoner som får opplæring i verktøyene og mer.</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no" sz="1800" u="none" cap="none" strike="noStrike">
                <a:solidFill>
                  <a:srgbClr val="000000"/>
                </a:solidFill>
                <a:latin typeface="Arial"/>
                <a:ea typeface="Arial"/>
                <a:cs typeface="Arial"/>
                <a:sym typeface="Arial"/>
              </a:rPr>
              <a:t>Støtte fra forbundskontoret.</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no" sz="1800" u="none" cap="none" strike="noStrike">
                <a:solidFill>
                  <a:srgbClr val="000000"/>
                </a:solidFill>
                <a:latin typeface="Arial"/>
                <a:ea typeface="Arial"/>
                <a:cs typeface="Arial"/>
                <a:sym typeface="Arial"/>
              </a:rPr>
              <a:t>Noe for en eller to rovere eller andre som er interessert i kommunikasjon/mediearbeid?</a:t>
            </a:r>
            <a:endParaRPr sz="1800"/>
          </a:p>
          <a:p>
            <a:pPr indent="-342900" lvl="0" marL="457200" marR="0" rtl="0" algn="l">
              <a:lnSpc>
                <a:spcPct val="115000"/>
              </a:lnSpc>
              <a:spcBef>
                <a:spcPts val="0"/>
              </a:spcBef>
              <a:spcAft>
                <a:spcPts val="0"/>
              </a:spcAft>
              <a:buClr>
                <a:srgbClr val="000000"/>
              </a:buClr>
              <a:buSzPts val="1800"/>
              <a:buFont typeface="Arial"/>
              <a:buChar char="●"/>
            </a:pPr>
            <a:r>
              <a:rPr b="0" i="0" lang="no" sz="1800" u="none" cap="none" strike="noStrike">
                <a:solidFill>
                  <a:srgbClr val="000000"/>
                </a:solidFill>
                <a:latin typeface="Arial"/>
                <a:ea typeface="Arial"/>
                <a:cs typeface="Arial"/>
                <a:sym typeface="Arial"/>
              </a:rPr>
              <a:t>Aktuelt for deres krets?</a:t>
            </a:r>
            <a:br>
              <a:rPr b="0" i="0" lang="no"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486B7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36"/>
          <p:cNvPicPr preferRelativeResize="0"/>
          <p:nvPr/>
        </p:nvPicPr>
        <p:blipFill rotWithShape="1">
          <a:blip r:embed="rId3">
            <a:alphaModFix/>
          </a:blip>
          <a:srcRect b="0" l="3940" r="11133" t="24339"/>
          <a:stretch/>
        </p:blipFill>
        <p:spPr>
          <a:xfrm>
            <a:off x="0" y="0"/>
            <a:ext cx="9143998" cy="2717350"/>
          </a:xfrm>
          <a:prstGeom prst="rect">
            <a:avLst/>
          </a:prstGeom>
          <a:noFill/>
          <a:ln>
            <a:noFill/>
          </a:ln>
        </p:spPr>
      </p:pic>
      <p:sp>
        <p:nvSpPr>
          <p:cNvPr id="214" name="Google Shape;214;p36"/>
          <p:cNvSpPr txBox="1"/>
          <p:nvPr/>
        </p:nvSpPr>
        <p:spPr>
          <a:xfrm>
            <a:off x="428900" y="876900"/>
            <a:ext cx="8368200" cy="71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no" sz="2400" u="none" cap="none" strike="noStrike">
                <a:solidFill>
                  <a:srgbClr val="91A000"/>
                </a:solidFill>
                <a:latin typeface="Arial"/>
                <a:ea typeface="Arial"/>
                <a:cs typeface="Arial"/>
                <a:sym typeface="Arial"/>
              </a:rPr>
              <a:t>God speidersynlighet eksternt ...</a:t>
            </a:r>
            <a:endParaRPr b="1" i="0" sz="2400" u="none" cap="none" strike="noStrike">
              <a:solidFill>
                <a:srgbClr val="91A000"/>
              </a:solidFill>
              <a:latin typeface="Arial"/>
              <a:ea typeface="Arial"/>
              <a:cs typeface="Arial"/>
              <a:sym typeface="Arial"/>
            </a:endParaRPr>
          </a:p>
        </p:txBody>
      </p:sp>
      <p:sp>
        <p:nvSpPr>
          <p:cNvPr id="215" name="Google Shape;215;p36"/>
          <p:cNvSpPr txBox="1"/>
          <p:nvPr/>
        </p:nvSpPr>
        <p:spPr>
          <a:xfrm>
            <a:off x="428900" y="1625970"/>
            <a:ext cx="8368200" cy="2092500"/>
          </a:xfrm>
          <a:prstGeom prst="rect">
            <a:avLst/>
          </a:prstGeom>
          <a:noFill/>
          <a:ln>
            <a:noFill/>
          </a:ln>
        </p:spPr>
        <p:txBody>
          <a:bodyPr anchorCtr="0" anchor="t" bIns="45700" lIns="91425" spcFirstLastPara="1" rIns="91425" wrap="square" tIns="45700">
            <a:noAutofit/>
          </a:bodyPr>
          <a:lstStyle/>
          <a:p>
            <a:pPr indent="-349250" lvl="0" marL="457200" marR="0" rtl="0" algn="l">
              <a:lnSpc>
                <a:spcPct val="115000"/>
              </a:lnSpc>
              <a:spcBef>
                <a:spcPts val="0"/>
              </a:spcBef>
              <a:spcAft>
                <a:spcPts val="0"/>
              </a:spcAft>
              <a:buClr>
                <a:srgbClr val="000000"/>
              </a:buClr>
              <a:buSzPts val="1900"/>
              <a:buFont typeface="Arial"/>
              <a:buChar char="●"/>
            </a:pPr>
            <a:r>
              <a:rPr b="0" i="0" lang="no" sz="1900" u="none" cap="none" strike="noStrike">
                <a:solidFill>
                  <a:srgbClr val="000000"/>
                </a:solidFill>
                <a:latin typeface="Arial"/>
                <a:ea typeface="Arial"/>
                <a:cs typeface="Arial"/>
                <a:sym typeface="Arial"/>
              </a:rPr>
              <a:t>forteller om speidereventyr for barn og unge</a:t>
            </a:r>
            <a:endParaRPr b="0" i="0" sz="1900" u="none" cap="none" strike="noStrike">
              <a:solidFill>
                <a:srgbClr val="000000"/>
              </a:solidFill>
              <a:latin typeface="Arial"/>
              <a:ea typeface="Arial"/>
              <a:cs typeface="Arial"/>
              <a:sym typeface="Arial"/>
            </a:endParaRPr>
          </a:p>
          <a:p>
            <a:pPr indent="-349250" lvl="0" marL="457200" marR="0" rtl="0" algn="l">
              <a:lnSpc>
                <a:spcPct val="115000"/>
              </a:lnSpc>
              <a:spcBef>
                <a:spcPts val="0"/>
              </a:spcBef>
              <a:spcAft>
                <a:spcPts val="0"/>
              </a:spcAft>
              <a:buClr>
                <a:srgbClr val="000000"/>
              </a:buClr>
              <a:buSzPts val="1900"/>
              <a:buFont typeface="Arial"/>
              <a:buChar char="●"/>
            </a:pPr>
            <a:r>
              <a:rPr b="0" i="0" lang="no" sz="1900" u="none" cap="none" strike="noStrike">
                <a:solidFill>
                  <a:srgbClr val="000000"/>
                </a:solidFill>
                <a:latin typeface="Arial"/>
                <a:ea typeface="Arial"/>
                <a:cs typeface="Arial"/>
                <a:sym typeface="Arial"/>
              </a:rPr>
              <a:t>viser i bilder og tekst kjernebegrepene fra kommunikasjonsstrategien: </a:t>
            </a:r>
            <a:br>
              <a:rPr b="0" i="0" lang="no" sz="1900" u="none" cap="none" strike="noStrike">
                <a:solidFill>
                  <a:srgbClr val="000000"/>
                </a:solidFill>
                <a:latin typeface="Arial"/>
                <a:ea typeface="Arial"/>
                <a:cs typeface="Arial"/>
                <a:sym typeface="Arial"/>
              </a:rPr>
            </a:br>
            <a:r>
              <a:rPr b="1" i="0" lang="no" sz="1900" u="none" cap="none" strike="noStrike">
                <a:solidFill>
                  <a:srgbClr val="000000"/>
                </a:solidFill>
                <a:latin typeface="Arial"/>
                <a:ea typeface="Arial"/>
                <a:cs typeface="Arial"/>
                <a:sym typeface="Arial"/>
              </a:rPr>
              <a:t>friluftsliv</a:t>
            </a:r>
            <a:r>
              <a:rPr b="0" i="0" lang="no" sz="1900" u="none" cap="none" strike="noStrike">
                <a:solidFill>
                  <a:srgbClr val="000000"/>
                </a:solidFill>
                <a:latin typeface="Arial"/>
                <a:ea typeface="Arial"/>
                <a:cs typeface="Arial"/>
                <a:sym typeface="Arial"/>
              </a:rPr>
              <a:t>, </a:t>
            </a:r>
            <a:r>
              <a:rPr b="1" i="0" lang="no" sz="1900" u="none" cap="none" strike="noStrike">
                <a:solidFill>
                  <a:srgbClr val="000000"/>
                </a:solidFill>
                <a:latin typeface="Arial"/>
                <a:ea typeface="Arial"/>
                <a:cs typeface="Arial"/>
                <a:sym typeface="Arial"/>
              </a:rPr>
              <a:t>vennskap</a:t>
            </a:r>
            <a:r>
              <a:rPr b="0" i="0" lang="no" sz="1900" u="none" cap="none" strike="noStrike">
                <a:solidFill>
                  <a:srgbClr val="000000"/>
                </a:solidFill>
                <a:latin typeface="Arial"/>
                <a:ea typeface="Arial"/>
                <a:cs typeface="Arial"/>
                <a:sym typeface="Arial"/>
              </a:rPr>
              <a:t>, </a:t>
            </a:r>
            <a:r>
              <a:rPr b="1" i="0" lang="no" sz="1900" u="none" cap="none" strike="noStrike">
                <a:solidFill>
                  <a:srgbClr val="000000"/>
                </a:solidFill>
                <a:latin typeface="Arial"/>
                <a:ea typeface="Arial"/>
                <a:cs typeface="Arial"/>
                <a:sym typeface="Arial"/>
              </a:rPr>
              <a:t>mestring</a:t>
            </a:r>
            <a:r>
              <a:rPr b="0" i="0" lang="no" sz="1900" u="none" cap="none" strike="noStrike">
                <a:solidFill>
                  <a:srgbClr val="000000"/>
                </a:solidFill>
                <a:latin typeface="Arial"/>
                <a:ea typeface="Arial"/>
                <a:cs typeface="Arial"/>
                <a:sym typeface="Arial"/>
              </a:rPr>
              <a:t>, </a:t>
            </a:r>
            <a:r>
              <a:rPr b="1" i="0" lang="no" sz="1900" u="none" cap="none" strike="noStrike">
                <a:solidFill>
                  <a:srgbClr val="000000"/>
                </a:solidFill>
                <a:latin typeface="Arial"/>
                <a:ea typeface="Arial"/>
                <a:cs typeface="Arial"/>
                <a:sym typeface="Arial"/>
              </a:rPr>
              <a:t>samarbeid</a:t>
            </a:r>
            <a:endParaRPr b="0" i="0" sz="1900" u="none" cap="none" strike="noStrike">
              <a:solidFill>
                <a:srgbClr val="000000"/>
              </a:solidFill>
              <a:latin typeface="Arial"/>
              <a:ea typeface="Arial"/>
              <a:cs typeface="Arial"/>
              <a:sym typeface="Arial"/>
            </a:endParaRPr>
          </a:p>
          <a:p>
            <a:pPr indent="-349250" lvl="0" marL="457200" marR="0" rtl="0" algn="l">
              <a:lnSpc>
                <a:spcPct val="115000"/>
              </a:lnSpc>
              <a:spcBef>
                <a:spcPts val="0"/>
              </a:spcBef>
              <a:spcAft>
                <a:spcPts val="0"/>
              </a:spcAft>
              <a:buClr>
                <a:srgbClr val="000000"/>
              </a:buClr>
              <a:buSzPts val="1900"/>
              <a:buFont typeface="Arial"/>
              <a:buChar char="●"/>
            </a:pPr>
            <a:r>
              <a:rPr b="0" i="0" lang="no" sz="1900" u="none" cap="none" strike="noStrike">
                <a:solidFill>
                  <a:srgbClr val="000000"/>
                </a:solidFill>
                <a:latin typeface="Arial"/>
                <a:ea typeface="Arial"/>
                <a:cs typeface="Arial"/>
                <a:sym typeface="Arial"/>
              </a:rPr>
              <a:t>er inspirerende, imponerende og ekte</a:t>
            </a:r>
            <a:endParaRPr b="0" i="0" sz="1900" u="none" cap="none" strike="noStrike">
              <a:solidFill>
                <a:srgbClr val="000000"/>
              </a:solidFill>
              <a:latin typeface="Arial"/>
              <a:ea typeface="Arial"/>
              <a:cs typeface="Arial"/>
              <a:sym typeface="Arial"/>
            </a:endParaRPr>
          </a:p>
          <a:p>
            <a:pPr indent="-349250" lvl="0" marL="457200" marR="0" rtl="0" algn="l">
              <a:lnSpc>
                <a:spcPct val="115000"/>
              </a:lnSpc>
              <a:spcBef>
                <a:spcPts val="0"/>
              </a:spcBef>
              <a:spcAft>
                <a:spcPts val="0"/>
              </a:spcAft>
              <a:buClr>
                <a:srgbClr val="000000"/>
              </a:buClr>
              <a:buSzPts val="1900"/>
              <a:buFont typeface="Arial"/>
              <a:buChar char="●"/>
            </a:pPr>
            <a:r>
              <a:rPr b="0" i="0" lang="no" sz="1900" u="none" cap="none" strike="noStrike">
                <a:solidFill>
                  <a:srgbClr val="000000"/>
                </a:solidFill>
                <a:latin typeface="Arial"/>
                <a:ea typeface="Arial"/>
                <a:cs typeface="Arial"/>
                <a:sym typeface="Arial"/>
              </a:rPr>
              <a:t>er tilpasset media/målgruppen</a:t>
            </a:r>
            <a:endParaRPr sz="1900"/>
          </a:p>
          <a:p>
            <a:pPr indent="-349250" lvl="0" marL="457200" marR="0" rtl="0" algn="l">
              <a:lnSpc>
                <a:spcPct val="115000"/>
              </a:lnSpc>
              <a:spcBef>
                <a:spcPts val="0"/>
              </a:spcBef>
              <a:spcAft>
                <a:spcPts val="0"/>
              </a:spcAft>
              <a:buClr>
                <a:srgbClr val="000000"/>
              </a:buClr>
              <a:buSzPts val="1900"/>
              <a:buFont typeface="Arial"/>
              <a:buChar char="●"/>
            </a:pPr>
            <a:r>
              <a:rPr b="0" i="0" lang="no" sz="1900" u="none" cap="none" strike="noStrike">
                <a:solidFill>
                  <a:srgbClr val="000000"/>
                </a:solidFill>
                <a:latin typeface="Arial"/>
                <a:ea typeface="Arial"/>
                <a:cs typeface="Arial"/>
                <a:sym typeface="Arial"/>
              </a:rPr>
              <a:t>er et felles ansvar – vi skaper og formidler de attraktive speiderfortellingene sammen</a:t>
            </a:r>
            <a:br>
              <a:rPr b="0" i="0" lang="no" sz="1400" u="none" cap="none" strike="noStrike">
                <a:solidFill>
                  <a:srgbClr val="000000"/>
                </a:solidFill>
                <a:latin typeface="Arial"/>
                <a:ea typeface="Arial"/>
                <a:cs typeface="Arial"/>
                <a:sym typeface="Arial"/>
              </a:rPr>
            </a:br>
            <a:endParaRPr b="0" i="0" sz="2000" u="none" cap="none" strike="noStrike">
              <a:solidFill>
                <a:srgbClr val="486B7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37"/>
          <p:cNvPicPr preferRelativeResize="0"/>
          <p:nvPr/>
        </p:nvPicPr>
        <p:blipFill rotWithShape="1">
          <a:blip r:embed="rId3">
            <a:alphaModFix/>
          </a:blip>
          <a:srcRect b="0" l="3940" r="11133" t="24339"/>
          <a:stretch/>
        </p:blipFill>
        <p:spPr>
          <a:xfrm>
            <a:off x="0" y="0"/>
            <a:ext cx="9143998" cy="2717350"/>
          </a:xfrm>
          <a:prstGeom prst="rect">
            <a:avLst/>
          </a:prstGeom>
          <a:noFill/>
          <a:ln>
            <a:noFill/>
          </a:ln>
        </p:spPr>
      </p:pic>
      <p:sp>
        <p:nvSpPr>
          <p:cNvPr id="221" name="Google Shape;221;p37"/>
          <p:cNvSpPr txBox="1"/>
          <p:nvPr/>
        </p:nvSpPr>
        <p:spPr>
          <a:xfrm>
            <a:off x="428900" y="876900"/>
            <a:ext cx="8368200" cy="71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no" sz="2400" u="none" cap="none" strike="noStrike">
                <a:solidFill>
                  <a:srgbClr val="91A000"/>
                </a:solidFill>
                <a:latin typeface="Arial"/>
                <a:ea typeface="Arial"/>
                <a:cs typeface="Arial"/>
                <a:sym typeface="Arial"/>
              </a:rPr>
              <a:t>Hva funker allerede – hva trenger kretsene mer av?</a:t>
            </a:r>
            <a:endParaRPr b="1" i="0" sz="2400" u="none" cap="none" strike="noStrike">
              <a:solidFill>
                <a:srgbClr val="91A000"/>
              </a:solidFill>
              <a:latin typeface="Arial"/>
              <a:ea typeface="Arial"/>
              <a:cs typeface="Arial"/>
              <a:sym typeface="Arial"/>
            </a:endParaRPr>
          </a:p>
        </p:txBody>
      </p:sp>
      <p:sp>
        <p:nvSpPr>
          <p:cNvPr id="222" name="Google Shape;222;p37"/>
          <p:cNvSpPr txBox="1"/>
          <p:nvPr/>
        </p:nvSpPr>
        <p:spPr>
          <a:xfrm>
            <a:off x="428900" y="1625970"/>
            <a:ext cx="8368200" cy="26406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15000"/>
              </a:lnSpc>
              <a:spcBef>
                <a:spcPts val="0"/>
              </a:spcBef>
              <a:spcAft>
                <a:spcPts val="0"/>
              </a:spcAft>
              <a:buClr>
                <a:srgbClr val="000000"/>
              </a:buClr>
              <a:buSzPts val="2000"/>
              <a:buFont typeface="Arial"/>
              <a:buChar char="●"/>
            </a:pPr>
            <a:r>
              <a:rPr b="1" i="0" lang="no" sz="2000" u="none" cap="none" strike="noStrike">
                <a:solidFill>
                  <a:srgbClr val="000000"/>
                </a:solidFill>
                <a:latin typeface="Arial"/>
                <a:ea typeface="Arial"/>
                <a:cs typeface="Arial"/>
                <a:sym typeface="Arial"/>
              </a:rPr>
              <a:t>Workshop</a:t>
            </a:r>
            <a:r>
              <a:rPr b="0" i="0" lang="no" sz="2000" u="none" cap="none" strike="noStrike">
                <a:solidFill>
                  <a:srgbClr val="000000"/>
                </a:solidFill>
                <a:latin typeface="Arial"/>
                <a:ea typeface="Arial"/>
                <a:cs typeface="Arial"/>
                <a:sym typeface="Arial"/>
              </a:rPr>
              <a:t> (ca. 40 min.):</a:t>
            </a:r>
            <a:endParaRPr b="0" i="0" sz="2000" u="none" cap="none" strike="noStrike">
              <a:solidFill>
                <a:srgbClr val="000000"/>
              </a:solidFill>
              <a:latin typeface="Arial"/>
              <a:ea typeface="Arial"/>
              <a:cs typeface="Arial"/>
              <a:sym typeface="Arial"/>
            </a:endParaRPr>
          </a:p>
          <a:p>
            <a:pPr indent="-355600" lvl="1" marL="914400" marR="0" rtl="0" algn="l">
              <a:lnSpc>
                <a:spcPct val="115000"/>
              </a:lnSpc>
              <a:spcBef>
                <a:spcPts val="0"/>
              </a:spcBef>
              <a:spcAft>
                <a:spcPts val="0"/>
              </a:spcAft>
              <a:buClr>
                <a:srgbClr val="000000"/>
              </a:buClr>
              <a:buSzPts val="2000"/>
              <a:buFont typeface="Arial"/>
              <a:buChar char="○"/>
            </a:pPr>
            <a:r>
              <a:rPr b="0" i="0" lang="no" sz="2000" u="none" cap="none" strike="noStrike">
                <a:solidFill>
                  <a:srgbClr val="000000"/>
                </a:solidFill>
                <a:latin typeface="Arial"/>
                <a:ea typeface="Arial"/>
                <a:cs typeface="Arial"/>
                <a:sym typeface="Arial"/>
              </a:rPr>
              <a:t>Samle erfaringer</a:t>
            </a:r>
            <a:endParaRPr b="0" i="0" sz="2000" u="none" cap="none" strike="noStrike">
              <a:solidFill>
                <a:srgbClr val="000000"/>
              </a:solidFill>
              <a:latin typeface="Arial"/>
              <a:ea typeface="Arial"/>
              <a:cs typeface="Arial"/>
              <a:sym typeface="Arial"/>
            </a:endParaRPr>
          </a:p>
          <a:p>
            <a:pPr indent="-355600" lvl="1" marL="914400" marR="0" rtl="0" algn="l">
              <a:lnSpc>
                <a:spcPct val="115000"/>
              </a:lnSpc>
              <a:spcBef>
                <a:spcPts val="0"/>
              </a:spcBef>
              <a:spcAft>
                <a:spcPts val="0"/>
              </a:spcAft>
              <a:buClr>
                <a:srgbClr val="000000"/>
              </a:buClr>
              <a:buSzPts val="2000"/>
              <a:buFont typeface="Arial"/>
              <a:buChar char="○"/>
            </a:pPr>
            <a:r>
              <a:rPr b="0" i="0" lang="no" sz="2000" u="none" cap="none" strike="noStrike">
                <a:solidFill>
                  <a:srgbClr val="000000"/>
                </a:solidFill>
                <a:latin typeface="Arial"/>
                <a:ea typeface="Arial"/>
                <a:cs typeface="Arial"/>
                <a:sym typeface="Arial"/>
              </a:rPr>
              <a:t>Avdekke behov og ønsker</a:t>
            </a:r>
            <a:endParaRPr b="0" i="0" sz="2000" u="none" cap="none" strike="noStrike">
              <a:solidFill>
                <a:srgbClr val="000000"/>
              </a:solidFill>
              <a:latin typeface="Arial"/>
              <a:ea typeface="Arial"/>
              <a:cs typeface="Arial"/>
              <a:sym typeface="Arial"/>
            </a:endParaRPr>
          </a:p>
          <a:p>
            <a:pPr indent="-355600" lvl="1" marL="914400" marR="0" rtl="0" algn="l">
              <a:lnSpc>
                <a:spcPct val="115000"/>
              </a:lnSpc>
              <a:spcBef>
                <a:spcPts val="0"/>
              </a:spcBef>
              <a:spcAft>
                <a:spcPts val="0"/>
              </a:spcAft>
              <a:buClr>
                <a:srgbClr val="000000"/>
              </a:buClr>
              <a:buSzPts val="2000"/>
              <a:buFont typeface="Arial"/>
              <a:buChar char="○"/>
            </a:pPr>
            <a:r>
              <a:rPr b="0" i="0" lang="no" sz="2000" u="none" cap="none" strike="noStrike">
                <a:solidFill>
                  <a:srgbClr val="000000"/>
                </a:solidFill>
                <a:latin typeface="Arial"/>
                <a:ea typeface="Arial"/>
                <a:cs typeface="Arial"/>
                <a:sym typeface="Arial"/>
              </a:rPr>
              <a:t>Løfte gode ideer</a:t>
            </a:r>
            <a:endParaRPr b="0"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1" i="0" lang="no" sz="2000" u="none" cap="none" strike="noStrike">
                <a:solidFill>
                  <a:srgbClr val="000000"/>
                </a:solidFill>
                <a:latin typeface="Arial"/>
                <a:ea typeface="Arial"/>
                <a:cs typeface="Arial"/>
                <a:sym typeface="Arial"/>
              </a:rPr>
              <a:t>Oppsummering</a:t>
            </a:r>
            <a:r>
              <a:rPr b="0" i="0" lang="no" sz="2000" u="none" cap="none" strike="noStrike">
                <a:solidFill>
                  <a:srgbClr val="000000"/>
                </a:solidFill>
                <a:latin typeface="Arial"/>
                <a:ea typeface="Arial"/>
                <a:cs typeface="Arial"/>
                <a:sym typeface="Arial"/>
              </a:rPr>
              <a:t> (ca.10-15 min.)</a:t>
            </a:r>
            <a:endParaRPr b="0" i="0" sz="2000" u="none" cap="none" strike="noStrike">
              <a:solidFill>
                <a:srgbClr val="000000"/>
              </a:solidFill>
              <a:latin typeface="Arial"/>
              <a:ea typeface="Arial"/>
              <a:cs typeface="Arial"/>
              <a:sym typeface="Arial"/>
            </a:endParaRPr>
          </a:p>
          <a:p>
            <a:pPr indent="-355600" lvl="1" marL="914400" marR="0" rtl="0" algn="l">
              <a:lnSpc>
                <a:spcPct val="115000"/>
              </a:lnSpc>
              <a:spcBef>
                <a:spcPts val="0"/>
              </a:spcBef>
              <a:spcAft>
                <a:spcPts val="0"/>
              </a:spcAft>
              <a:buClr>
                <a:srgbClr val="000000"/>
              </a:buClr>
              <a:buSzPts val="2000"/>
              <a:buFont typeface="Arial"/>
              <a:buChar char="○"/>
            </a:pPr>
            <a:r>
              <a:rPr b="0" i="0" lang="no" sz="2000" u="none" cap="none" strike="noStrike">
                <a:solidFill>
                  <a:srgbClr val="000000"/>
                </a:solidFill>
                <a:latin typeface="Arial"/>
                <a:ea typeface="Arial"/>
                <a:cs typeface="Arial"/>
                <a:sym typeface="Arial"/>
              </a:rPr>
              <a:t>Hver gruppe deler én suksesshistorie, ett behov og én ide</a:t>
            </a:r>
            <a:endParaRPr b="0" i="0" sz="2600" u="none" cap="none" strike="noStrike">
              <a:solidFill>
                <a:srgbClr val="486B7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8"/>
          <p:cNvSpPr txBox="1"/>
          <p:nvPr/>
        </p:nvSpPr>
        <p:spPr>
          <a:xfrm>
            <a:off x="0" y="889675"/>
            <a:ext cx="9144000" cy="252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no" sz="2600">
                <a:solidFill>
                  <a:schemeClr val="dk1"/>
                </a:solidFill>
              </a:rPr>
              <a:t>Workshop </a:t>
            </a:r>
            <a:endParaRPr b="1" sz="2600">
              <a:solidFill>
                <a:schemeClr val="dk1"/>
              </a:solidFill>
            </a:endParaRPr>
          </a:p>
          <a:p>
            <a:pPr indent="0" lvl="0" marL="0" rtl="0" algn="l">
              <a:lnSpc>
                <a:spcPct val="115000"/>
              </a:lnSpc>
              <a:spcBef>
                <a:spcPts val="1200"/>
              </a:spcBef>
              <a:spcAft>
                <a:spcPts val="0"/>
              </a:spcAft>
              <a:buNone/>
            </a:pPr>
            <a:r>
              <a:rPr b="1" lang="no" sz="2000">
                <a:solidFill>
                  <a:schemeClr val="dk1"/>
                </a:solidFill>
              </a:rPr>
              <a:t>Hva har dere lykkes med (i krets eller gruppe)?</a:t>
            </a:r>
            <a:br>
              <a:rPr b="1" lang="no" sz="2000">
                <a:solidFill>
                  <a:schemeClr val="dk1"/>
                </a:solidFill>
              </a:rPr>
            </a:br>
            <a:endParaRPr b="1"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no" sz="2000">
                <a:solidFill>
                  <a:schemeClr val="dk1"/>
                </a:solidFill>
              </a:rPr>
              <a:t>En mediesak, kampanje eller innlegg dere er fornøyde med / stolte av?</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no" sz="2000">
                <a:solidFill>
                  <a:schemeClr val="dk1"/>
                </a:solidFill>
              </a:rPr>
              <a:t>Hva gjorde at det fungerte? (timing, bilder, folk, innsalg, osv.)</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no" sz="2000">
                <a:solidFill>
                  <a:schemeClr val="dk1"/>
                </a:solidFill>
              </a:rPr>
              <a:t>Hvem tok initiativet – og hvem gjorde jobben?</a:t>
            </a:r>
            <a:endParaRPr b="1" sz="20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9"/>
          <p:cNvSpPr txBox="1"/>
          <p:nvPr/>
        </p:nvSpPr>
        <p:spPr>
          <a:xfrm>
            <a:off x="0" y="1014800"/>
            <a:ext cx="9144000" cy="247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2200">
              <a:solidFill>
                <a:schemeClr val="dk1"/>
              </a:solidFill>
            </a:endParaRPr>
          </a:p>
          <a:p>
            <a:pPr indent="0" lvl="0" marL="0" rtl="0" algn="l">
              <a:lnSpc>
                <a:spcPct val="115000"/>
              </a:lnSpc>
              <a:spcBef>
                <a:spcPts val="0"/>
              </a:spcBef>
              <a:spcAft>
                <a:spcPts val="0"/>
              </a:spcAft>
              <a:buNone/>
            </a:pPr>
            <a:r>
              <a:rPr b="1" lang="no" sz="2200">
                <a:solidFill>
                  <a:schemeClr val="dk1"/>
                </a:solidFill>
              </a:rPr>
              <a:t>Hva trenger dere for å styrke arbeidet i kretsen og/eller gruppene?</a:t>
            </a:r>
            <a:endParaRPr b="1"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no" sz="2200">
                <a:solidFill>
                  <a:schemeClr val="dk1"/>
                </a:solidFill>
              </a:rPr>
              <a:t>Hva mangler i dag? (Tid? Kompetanse? Folk? Maler? Mot?)</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no" sz="2200">
                <a:solidFill>
                  <a:schemeClr val="dk1"/>
                </a:solidFill>
              </a:rPr>
              <a:t>Hva ville vært nyttig å få fra forbundskontoret?</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no" sz="2200">
                <a:solidFill>
                  <a:schemeClr val="dk1"/>
                </a:solidFill>
              </a:rPr>
              <a:t>Vil et kommunikasjonsombud i kretsen kunne gjøre en forskjell?</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no" sz="2200">
                <a:solidFill>
                  <a:schemeClr val="dk1"/>
                </a:solidFill>
              </a:rPr>
              <a:t>Noen tanker om hvem dette kunne være?</a:t>
            </a:r>
            <a:endParaRPr sz="2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0"/>
          <p:cNvSpPr txBox="1"/>
          <p:nvPr/>
        </p:nvSpPr>
        <p:spPr>
          <a:xfrm>
            <a:off x="500450" y="861875"/>
            <a:ext cx="7527000" cy="208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no" sz="2200">
                <a:solidFill>
                  <a:schemeClr val="dk1"/>
                </a:solidFill>
              </a:rPr>
              <a:t>Hva slags / Hvilke historier bør vi fortelle mer av – og hvor?</a:t>
            </a:r>
            <a:endParaRPr b="1"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no" sz="2200">
                <a:solidFill>
                  <a:schemeClr val="dk1"/>
                </a:solidFill>
              </a:rPr>
              <a:t>Lokale helter? Nye speidere? Første gang på tur? Noe helt annet?</a:t>
            </a:r>
            <a:endParaRPr sz="2200">
              <a:solidFill>
                <a:schemeClr val="dk1"/>
              </a:solidFill>
            </a:endParaRPr>
          </a:p>
          <a:p>
            <a:pPr indent="-368300" lvl="1" marL="914400" rtl="0" algn="l">
              <a:lnSpc>
                <a:spcPct val="115000"/>
              </a:lnSpc>
              <a:spcBef>
                <a:spcPts val="0"/>
              </a:spcBef>
              <a:spcAft>
                <a:spcPts val="1200"/>
              </a:spcAft>
              <a:buClr>
                <a:schemeClr val="dk1"/>
              </a:buClr>
              <a:buSzPts val="2200"/>
              <a:buChar char="○"/>
            </a:pPr>
            <a:r>
              <a:rPr lang="no" sz="2200">
                <a:solidFill>
                  <a:schemeClr val="dk1"/>
                </a:solidFill>
              </a:rPr>
              <a:t>Hva skaper nysgjerrighet og gjenkjennelse?</a:t>
            </a:r>
            <a:endParaRPr sz="25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6B7F"/>
        </a:solidFill>
      </p:bgPr>
    </p:bg>
    <p:spTree>
      <p:nvGrpSpPr>
        <p:cNvPr id="242" name="Shape 242"/>
        <p:cNvGrpSpPr/>
        <p:nvPr/>
      </p:nvGrpSpPr>
      <p:grpSpPr>
        <a:xfrm>
          <a:off x="0" y="0"/>
          <a:ext cx="0" cy="0"/>
          <a:chOff x="0" y="0"/>
          <a:chExt cx="0" cy="0"/>
        </a:xfrm>
      </p:grpSpPr>
      <p:sp>
        <p:nvSpPr>
          <p:cNvPr id="243" name="Google Shape;243;p41"/>
          <p:cNvSpPr txBox="1"/>
          <p:nvPr>
            <p:ph type="title"/>
          </p:nvPr>
        </p:nvSpPr>
        <p:spPr>
          <a:xfrm>
            <a:off x="457200" y="632976"/>
            <a:ext cx="8229600" cy="28989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no" sz="7200"/>
              <a:t>Oppsummering kretsstruktur-økten</a:t>
            </a:r>
            <a:endParaRPr sz="7200"/>
          </a:p>
        </p:txBody>
      </p:sp>
      <p:pic>
        <p:nvPicPr>
          <p:cNvPr id="244" name="Google Shape;244;p41"/>
          <p:cNvPicPr preferRelativeResize="0"/>
          <p:nvPr/>
        </p:nvPicPr>
        <p:blipFill rotWithShape="1">
          <a:blip r:embed="rId3">
            <a:alphaModFix/>
          </a:blip>
          <a:srcRect b="0" l="0" r="0" t="60620"/>
          <a:stretch/>
        </p:blipFill>
        <p:spPr>
          <a:xfrm>
            <a:off x="0" y="3869813"/>
            <a:ext cx="9143999" cy="1273687"/>
          </a:xfrm>
          <a:prstGeom prst="rect">
            <a:avLst/>
          </a:prstGeom>
          <a:noFill/>
          <a:ln>
            <a:noFill/>
          </a:ln>
          <a:effectLst>
            <a:outerShdw blurRad="57150" rotWithShape="0" algn="bl" dir="5400000" dist="19050">
              <a:schemeClr val="lt1">
                <a:alpha val="50000"/>
              </a:scheme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2"/>
          <p:cNvSpPr txBox="1"/>
          <p:nvPr/>
        </p:nvSpPr>
        <p:spPr>
          <a:xfrm>
            <a:off x="4619925" y="-382902"/>
            <a:ext cx="4160400" cy="1562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no" sz="3400">
                <a:solidFill>
                  <a:srgbClr val="C0CF67"/>
                </a:solidFill>
              </a:rPr>
              <a:t>Dagens lover</a:t>
            </a:r>
            <a:endParaRPr b="1" sz="3400">
              <a:solidFill>
                <a:srgbClr val="C0CF67"/>
              </a:solidFill>
            </a:endParaRPr>
          </a:p>
        </p:txBody>
      </p:sp>
      <p:sp>
        <p:nvSpPr>
          <p:cNvPr id="250" name="Google Shape;250;p42"/>
          <p:cNvSpPr txBox="1"/>
          <p:nvPr/>
        </p:nvSpPr>
        <p:spPr>
          <a:xfrm>
            <a:off x="41400" y="-382902"/>
            <a:ext cx="4160400" cy="1562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no" sz="3400">
                <a:solidFill>
                  <a:srgbClr val="C0CF67"/>
                </a:solidFill>
              </a:rPr>
              <a:t>Dette har dere sagt</a:t>
            </a:r>
            <a:endParaRPr b="1" sz="3400">
              <a:solidFill>
                <a:srgbClr val="C0CF67"/>
              </a:solidFill>
            </a:endParaRPr>
          </a:p>
        </p:txBody>
      </p:sp>
      <p:sp>
        <p:nvSpPr>
          <p:cNvPr id="251" name="Google Shape;251;p42"/>
          <p:cNvSpPr txBox="1"/>
          <p:nvPr/>
        </p:nvSpPr>
        <p:spPr>
          <a:xfrm>
            <a:off x="4063275" y="672700"/>
            <a:ext cx="50808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o" sz="1500">
                <a:solidFill>
                  <a:schemeClr val="dk2"/>
                </a:solidFill>
              </a:rPr>
              <a:t>● Planlegge og lede den daglige drift av kretsen, herunder kretsens eiendeler og økonomi, og følge opp kretstingets beslutninger. </a:t>
            </a:r>
            <a:endParaRPr sz="1500">
              <a:solidFill>
                <a:schemeClr val="dk2"/>
              </a:solidFill>
            </a:endParaRPr>
          </a:p>
          <a:p>
            <a:pPr indent="0" lvl="0" marL="0" rtl="0" algn="l">
              <a:spcBef>
                <a:spcPts val="0"/>
              </a:spcBef>
              <a:spcAft>
                <a:spcPts val="0"/>
              </a:spcAft>
              <a:buNone/>
            </a:pPr>
            <a:r>
              <a:rPr lang="no" sz="1500">
                <a:solidFill>
                  <a:schemeClr val="dk2"/>
                </a:solidFill>
              </a:rPr>
              <a:t>● Være forbundets politiske ledd i kretsen, og spesielt opprettholde et godt forhold til myndigheter, lokalsamfunn og andre organisasjoner. </a:t>
            </a:r>
            <a:endParaRPr sz="1500">
              <a:solidFill>
                <a:schemeClr val="dk2"/>
              </a:solidFill>
            </a:endParaRPr>
          </a:p>
          <a:p>
            <a:pPr indent="0" lvl="0" marL="0" rtl="0" algn="l">
              <a:spcBef>
                <a:spcPts val="0"/>
              </a:spcBef>
              <a:spcAft>
                <a:spcPts val="0"/>
              </a:spcAft>
              <a:buNone/>
            </a:pPr>
            <a:r>
              <a:rPr lang="no" sz="1500">
                <a:solidFill>
                  <a:schemeClr val="dk2"/>
                </a:solidFill>
              </a:rPr>
              <a:t>● Bidra til start av nye grupper, holde jevnlig kontakt med den enkelte gruppe og gi relevant støtte, råd og oppmuntring i det løpende arbeidet. </a:t>
            </a:r>
            <a:endParaRPr sz="1500">
              <a:solidFill>
                <a:schemeClr val="dk2"/>
              </a:solidFill>
            </a:endParaRPr>
          </a:p>
          <a:p>
            <a:pPr indent="0" lvl="0" marL="0" rtl="0" algn="l">
              <a:spcBef>
                <a:spcPts val="0"/>
              </a:spcBef>
              <a:spcAft>
                <a:spcPts val="0"/>
              </a:spcAft>
              <a:buNone/>
            </a:pPr>
            <a:r>
              <a:rPr lang="no" sz="1500">
                <a:solidFill>
                  <a:schemeClr val="dk2"/>
                </a:solidFill>
              </a:rPr>
              <a:t>● Bidra til at forbundets strategiske langtidsmål oppnås i eget område. </a:t>
            </a:r>
            <a:endParaRPr sz="1500">
              <a:solidFill>
                <a:schemeClr val="dk2"/>
              </a:solidFill>
            </a:endParaRPr>
          </a:p>
          <a:p>
            <a:pPr indent="0" lvl="0" marL="0" rtl="0" algn="l">
              <a:spcBef>
                <a:spcPts val="0"/>
              </a:spcBef>
              <a:spcAft>
                <a:spcPts val="0"/>
              </a:spcAft>
              <a:buNone/>
            </a:pPr>
            <a:r>
              <a:rPr lang="no" sz="1500">
                <a:solidFill>
                  <a:schemeClr val="dk2"/>
                </a:solidFill>
              </a:rPr>
              <a:t>● Legge til rette for at speidere møter andre speidere, og at ledere møter andre ledere. </a:t>
            </a:r>
            <a:endParaRPr sz="1500">
              <a:solidFill>
                <a:schemeClr val="dk2"/>
              </a:solidFill>
            </a:endParaRPr>
          </a:p>
          <a:p>
            <a:pPr indent="0" lvl="0" marL="0" rtl="0" algn="l">
              <a:spcBef>
                <a:spcPts val="0"/>
              </a:spcBef>
              <a:spcAft>
                <a:spcPts val="0"/>
              </a:spcAft>
              <a:buNone/>
            </a:pPr>
            <a:r>
              <a:rPr lang="no" sz="1500">
                <a:solidFill>
                  <a:schemeClr val="dk2"/>
                </a:solidFill>
              </a:rPr>
              <a:t>● Bidra til at grupper gjennomfører felles aktiviteter. </a:t>
            </a:r>
            <a:endParaRPr sz="1500">
              <a:solidFill>
                <a:schemeClr val="dk2"/>
              </a:solidFill>
            </a:endParaRPr>
          </a:p>
          <a:p>
            <a:pPr indent="0" lvl="0" marL="0" rtl="0" algn="l">
              <a:spcBef>
                <a:spcPts val="0"/>
              </a:spcBef>
              <a:spcAft>
                <a:spcPts val="0"/>
              </a:spcAft>
              <a:buNone/>
            </a:pPr>
            <a:r>
              <a:rPr lang="no" sz="1500">
                <a:solidFill>
                  <a:schemeClr val="dk2"/>
                </a:solidFill>
              </a:rPr>
              <a:t>● Legge til rette for at ledertrening og lederutvikling tilbys, og motivere gruppene til å sende deltakere på kurs.</a:t>
            </a:r>
            <a:endParaRPr sz="1500">
              <a:solidFill>
                <a:schemeClr val="dk2"/>
              </a:solidFill>
            </a:endParaRPr>
          </a:p>
        </p:txBody>
      </p:sp>
      <p:sp>
        <p:nvSpPr>
          <p:cNvPr id="252" name="Google Shape;252;p42"/>
          <p:cNvSpPr txBox="1"/>
          <p:nvPr/>
        </p:nvSpPr>
        <p:spPr>
          <a:xfrm>
            <a:off x="33000" y="869325"/>
            <a:ext cx="4177200" cy="29244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Char char="●"/>
            </a:pPr>
            <a:r>
              <a:rPr lang="no" sz="1600"/>
              <a:t>Felles arena som gir motivasjon</a:t>
            </a:r>
            <a:endParaRPr sz="1600"/>
          </a:p>
          <a:p>
            <a:pPr indent="-342900" lvl="0" marL="457200" rtl="0" algn="l">
              <a:spcBef>
                <a:spcPts val="0"/>
              </a:spcBef>
              <a:spcAft>
                <a:spcPts val="0"/>
              </a:spcAft>
              <a:buClr>
                <a:schemeClr val="dk2"/>
              </a:buClr>
              <a:buSzPts val="1800"/>
              <a:buChar char="●"/>
            </a:pPr>
            <a:r>
              <a:rPr lang="no" sz="1600"/>
              <a:t>Peffkurs</a:t>
            </a:r>
            <a:endParaRPr sz="1600"/>
          </a:p>
          <a:p>
            <a:pPr indent="-342900" lvl="0" marL="457200" rtl="0" algn="l">
              <a:spcBef>
                <a:spcPts val="0"/>
              </a:spcBef>
              <a:spcAft>
                <a:spcPts val="0"/>
              </a:spcAft>
              <a:buClr>
                <a:schemeClr val="dk2"/>
              </a:buClr>
              <a:buSzPts val="1800"/>
              <a:buChar char="●"/>
            </a:pPr>
            <a:r>
              <a:rPr lang="no" sz="1600"/>
              <a:t>Kommunikasjonsledd mellom gruppe og nasjonalt</a:t>
            </a:r>
            <a:endParaRPr sz="1600"/>
          </a:p>
          <a:p>
            <a:pPr indent="-342900" lvl="0" marL="457200" rtl="0" algn="l">
              <a:spcBef>
                <a:spcPts val="0"/>
              </a:spcBef>
              <a:spcAft>
                <a:spcPts val="0"/>
              </a:spcAft>
              <a:buClr>
                <a:schemeClr val="dk2"/>
              </a:buClr>
              <a:buSzPts val="1800"/>
              <a:buChar char="●"/>
            </a:pPr>
            <a:r>
              <a:rPr lang="no" sz="1600"/>
              <a:t>Gruppeleder- og patruljesamling</a:t>
            </a:r>
            <a:endParaRPr sz="1600"/>
          </a:p>
          <a:p>
            <a:pPr indent="-342900" lvl="0" marL="457200" rtl="0" algn="l">
              <a:spcBef>
                <a:spcPts val="0"/>
              </a:spcBef>
              <a:spcAft>
                <a:spcPts val="0"/>
              </a:spcAft>
              <a:buClr>
                <a:schemeClr val="dk2"/>
              </a:buClr>
              <a:buSzPts val="1800"/>
              <a:buChar char="●"/>
            </a:pPr>
            <a:r>
              <a:rPr lang="no" sz="1600"/>
              <a:t>Kretsleir</a:t>
            </a:r>
            <a:endParaRPr sz="1600"/>
          </a:p>
          <a:p>
            <a:pPr indent="-342900" lvl="0" marL="457200" rtl="0" algn="l">
              <a:spcBef>
                <a:spcPts val="0"/>
              </a:spcBef>
              <a:spcAft>
                <a:spcPts val="0"/>
              </a:spcAft>
              <a:buClr>
                <a:schemeClr val="dk2"/>
              </a:buClr>
              <a:buSzPts val="1800"/>
              <a:buChar char="●"/>
            </a:pPr>
            <a:r>
              <a:rPr lang="no" sz="1600"/>
              <a:t>Grunntrening</a:t>
            </a:r>
            <a:endParaRPr sz="1600"/>
          </a:p>
          <a:p>
            <a:pPr indent="-342900" lvl="0" marL="457200" rtl="0" algn="l">
              <a:spcBef>
                <a:spcPts val="0"/>
              </a:spcBef>
              <a:spcAft>
                <a:spcPts val="0"/>
              </a:spcAft>
              <a:buClr>
                <a:schemeClr val="dk2"/>
              </a:buClr>
              <a:buSzPts val="1800"/>
              <a:buChar char="●"/>
            </a:pPr>
            <a:r>
              <a:rPr lang="no" sz="1600"/>
              <a:t>Gruppestøtte</a:t>
            </a:r>
            <a:endParaRPr sz="1600"/>
          </a:p>
          <a:p>
            <a:pPr indent="-342900" lvl="0" marL="457200" rtl="0" algn="l">
              <a:spcBef>
                <a:spcPts val="0"/>
              </a:spcBef>
              <a:spcAft>
                <a:spcPts val="0"/>
              </a:spcAft>
              <a:buClr>
                <a:schemeClr val="dk2"/>
              </a:buClr>
              <a:buSzPts val="1800"/>
              <a:buChar char="●"/>
            </a:pPr>
            <a:r>
              <a:rPr lang="no" sz="1600"/>
              <a:t>Representasjon til Speidertinget</a:t>
            </a:r>
            <a:endParaRPr sz="1600"/>
          </a:p>
          <a:p>
            <a:pPr indent="0" lvl="0" marL="914400" rtl="0" algn="l">
              <a:spcBef>
                <a:spcPts val="0"/>
              </a:spcBef>
              <a:spcAft>
                <a:spcPts val="0"/>
              </a:spcAft>
              <a:buNone/>
            </a:pPr>
            <a:r>
              <a:t/>
            </a:r>
            <a:endParaRPr sz="1800">
              <a:solidFill>
                <a:schemeClr val="dk2"/>
              </a:solidFill>
            </a:endParaRPr>
          </a:p>
        </p:txBody>
      </p:sp>
      <p:sp>
        <p:nvSpPr>
          <p:cNvPr id="253" name="Google Shape;253;p42"/>
          <p:cNvSpPr/>
          <p:nvPr/>
        </p:nvSpPr>
        <p:spPr>
          <a:xfrm>
            <a:off x="238025" y="910725"/>
            <a:ext cx="3825300" cy="424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 name="Google Shape;254;p42"/>
          <p:cNvSpPr/>
          <p:nvPr/>
        </p:nvSpPr>
        <p:spPr>
          <a:xfrm>
            <a:off x="3642875" y="3104725"/>
            <a:ext cx="5568000" cy="983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 name="Google Shape;255;p42"/>
          <p:cNvSpPr/>
          <p:nvPr/>
        </p:nvSpPr>
        <p:spPr>
          <a:xfrm>
            <a:off x="238025" y="2007725"/>
            <a:ext cx="3825300" cy="424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 name="Google Shape;256;p42"/>
          <p:cNvSpPr/>
          <p:nvPr/>
        </p:nvSpPr>
        <p:spPr>
          <a:xfrm>
            <a:off x="208950" y="1179200"/>
            <a:ext cx="3825300" cy="424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 name="Google Shape;257;p42"/>
          <p:cNvSpPr/>
          <p:nvPr/>
        </p:nvSpPr>
        <p:spPr>
          <a:xfrm>
            <a:off x="238025" y="2556225"/>
            <a:ext cx="3825300" cy="424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 name="Google Shape;258;p42"/>
          <p:cNvSpPr/>
          <p:nvPr/>
        </p:nvSpPr>
        <p:spPr>
          <a:xfrm>
            <a:off x="3735750" y="3725738"/>
            <a:ext cx="5568000" cy="983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 name="Google Shape;259;p42"/>
          <p:cNvSpPr/>
          <p:nvPr/>
        </p:nvSpPr>
        <p:spPr>
          <a:xfrm>
            <a:off x="3735750" y="1960925"/>
            <a:ext cx="5568000" cy="983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 name="Google Shape;260;p42"/>
          <p:cNvSpPr/>
          <p:nvPr/>
        </p:nvSpPr>
        <p:spPr>
          <a:xfrm>
            <a:off x="139325" y="2778250"/>
            <a:ext cx="3825300" cy="424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 name="Google Shape;261;p42"/>
          <p:cNvSpPr/>
          <p:nvPr/>
        </p:nvSpPr>
        <p:spPr>
          <a:xfrm>
            <a:off x="208950" y="2240375"/>
            <a:ext cx="3825300" cy="424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 name="Google Shape;262;p42"/>
          <p:cNvSpPr/>
          <p:nvPr/>
        </p:nvSpPr>
        <p:spPr>
          <a:xfrm>
            <a:off x="81225" y="1543350"/>
            <a:ext cx="3982200" cy="5229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 name="Google Shape;263;p42"/>
          <p:cNvSpPr/>
          <p:nvPr/>
        </p:nvSpPr>
        <p:spPr>
          <a:xfrm>
            <a:off x="139325" y="3058288"/>
            <a:ext cx="3825300" cy="424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 name="Google Shape;264;p42"/>
          <p:cNvSpPr/>
          <p:nvPr/>
        </p:nvSpPr>
        <p:spPr>
          <a:xfrm>
            <a:off x="4034250" y="721000"/>
            <a:ext cx="5080800" cy="7527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5" name="Google Shape;265;p42"/>
          <p:cNvSpPr/>
          <p:nvPr/>
        </p:nvSpPr>
        <p:spPr>
          <a:xfrm>
            <a:off x="4034250" y="1428450"/>
            <a:ext cx="5080800" cy="7527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 name="Google Shape;266;p42"/>
          <p:cNvSpPr/>
          <p:nvPr/>
        </p:nvSpPr>
        <p:spPr>
          <a:xfrm>
            <a:off x="4034250" y="2778246"/>
            <a:ext cx="5080800" cy="5229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 name="Google Shape;267;p42"/>
          <p:cNvSpPr/>
          <p:nvPr/>
        </p:nvSpPr>
        <p:spPr>
          <a:xfrm>
            <a:off x="4037325" y="2069400"/>
            <a:ext cx="2727900" cy="3624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5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6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5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5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6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6B7F"/>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457200" y="632976"/>
            <a:ext cx="8229600" cy="2898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 sz="3900"/>
              <a:t>Landsleir - aftermovie</a:t>
            </a:r>
            <a:endParaRPr sz="3900"/>
          </a:p>
        </p:txBody>
      </p:sp>
      <p:pic>
        <p:nvPicPr>
          <p:cNvPr id="76" name="Google Shape;76;p16"/>
          <p:cNvPicPr preferRelativeResize="0"/>
          <p:nvPr/>
        </p:nvPicPr>
        <p:blipFill rotWithShape="1">
          <a:blip r:embed="rId3">
            <a:alphaModFix/>
          </a:blip>
          <a:srcRect b="0" l="0" r="0" t="60620"/>
          <a:stretch/>
        </p:blipFill>
        <p:spPr>
          <a:xfrm>
            <a:off x="0" y="3869813"/>
            <a:ext cx="9143999" cy="1273687"/>
          </a:xfrm>
          <a:prstGeom prst="rect">
            <a:avLst/>
          </a:prstGeom>
          <a:noFill/>
          <a:ln>
            <a:noFill/>
          </a:ln>
          <a:effectLst>
            <a:outerShdw blurRad="57150" rotWithShape="0" algn="bl" dir="5400000" dist="19050">
              <a:schemeClr val="lt1">
                <a:alpha val="50000"/>
              </a:scheme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6B7F"/>
        </a:solidFill>
      </p:bgPr>
    </p:bg>
    <p:spTree>
      <p:nvGrpSpPr>
        <p:cNvPr id="272" name="Shape 272"/>
        <p:cNvGrpSpPr/>
        <p:nvPr/>
      </p:nvGrpSpPr>
      <p:grpSpPr>
        <a:xfrm>
          <a:off x="0" y="0"/>
          <a:ext cx="0" cy="0"/>
          <a:chOff x="0" y="0"/>
          <a:chExt cx="0" cy="0"/>
        </a:xfrm>
      </p:grpSpPr>
      <p:sp>
        <p:nvSpPr>
          <p:cNvPr id="273" name="Google Shape;273;p43"/>
          <p:cNvSpPr txBox="1"/>
          <p:nvPr>
            <p:ph type="title"/>
          </p:nvPr>
        </p:nvSpPr>
        <p:spPr>
          <a:xfrm>
            <a:off x="457200" y="632975"/>
            <a:ext cx="8229600" cy="3237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 sz="7200"/>
              <a:t>Spørretime!</a:t>
            </a:r>
            <a:endParaRPr sz="7200"/>
          </a:p>
        </p:txBody>
      </p:sp>
      <p:pic>
        <p:nvPicPr>
          <p:cNvPr id="274" name="Google Shape;274;p43"/>
          <p:cNvPicPr preferRelativeResize="0"/>
          <p:nvPr/>
        </p:nvPicPr>
        <p:blipFill rotWithShape="1">
          <a:blip r:embed="rId3">
            <a:alphaModFix/>
          </a:blip>
          <a:srcRect b="0" l="0" r="0" t="60620"/>
          <a:stretch/>
        </p:blipFill>
        <p:spPr>
          <a:xfrm>
            <a:off x="0" y="3869813"/>
            <a:ext cx="9143999" cy="1273687"/>
          </a:xfrm>
          <a:prstGeom prst="rect">
            <a:avLst/>
          </a:prstGeom>
          <a:noFill/>
          <a:ln>
            <a:noFill/>
          </a:ln>
          <a:effectLst>
            <a:outerShdw blurRad="57150" rotWithShape="0" algn="bl" dir="5400000" dist="19050">
              <a:schemeClr val="lt1">
                <a:alpha val="50000"/>
              </a:scheme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4"/>
          <p:cNvSpPr txBox="1"/>
          <p:nvPr/>
        </p:nvSpPr>
        <p:spPr>
          <a:xfrm>
            <a:off x="662225" y="343375"/>
            <a:ext cx="4503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o" sz="4000">
                <a:solidFill>
                  <a:srgbClr val="C0CF67"/>
                </a:solidFill>
              </a:rPr>
              <a:t>Praktisk info</a:t>
            </a:r>
            <a:endParaRPr/>
          </a:p>
        </p:txBody>
      </p:sp>
      <p:sp>
        <p:nvSpPr>
          <p:cNvPr id="280" name="Google Shape;280;p44"/>
          <p:cNvSpPr txBox="1"/>
          <p:nvPr/>
        </p:nvSpPr>
        <p:spPr>
          <a:xfrm>
            <a:off x="307675" y="1143775"/>
            <a:ext cx="5651700" cy="3346800"/>
          </a:xfrm>
          <a:prstGeom prst="rect">
            <a:avLst/>
          </a:prstGeom>
          <a:noFill/>
          <a:ln>
            <a:noFill/>
          </a:ln>
        </p:spPr>
        <p:txBody>
          <a:bodyPr anchorCtr="0" anchor="t" bIns="45700" lIns="91425" spcFirstLastPara="1" rIns="91425" wrap="square" tIns="45700">
            <a:noAutofit/>
          </a:bodyPr>
          <a:lstStyle/>
          <a:p>
            <a:pPr indent="-342900" lvl="0" marL="457200" rtl="0" algn="l">
              <a:lnSpc>
                <a:spcPct val="200000"/>
              </a:lnSpc>
              <a:spcBef>
                <a:spcPts val="0"/>
              </a:spcBef>
              <a:spcAft>
                <a:spcPts val="0"/>
              </a:spcAft>
              <a:buClr>
                <a:srgbClr val="486B7F"/>
              </a:buClr>
              <a:buSzPts val="1800"/>
              <a:buChar char="-"/>
            </a:pPr>
            <a:r>
              <a:rPr lang="no" sz="1800">
                <a:solidFill>
                  <a:srgbClr val="486B7F"/>
                </a:solidFill>
              </a:rPr>
              <a:t>Husk reisefordeling! Skjema ligger i minspeiding</a:t>
            </a:r>
            <a:endParaRPr sz="1800">
              <a:solidFill>
                <a:srgbClr val="486B7F"/>
              </a:solidFill>
            </a:endParaRPr>
          </a:p>
          <a:p>
            <a:pPr indent="-342900" lvl="0" marL="457200" rtl="0" algn="l">
              <a:lnSpc>
                <a:spcPct val="200000"/>
              </a:lnSpc>
              <a:spcBef>
                <a:spcPts val="0"/>
              </a:spcBef>
              <a:spcAft>
                <a:spcPts val="0"/>
              </a:spcAft>
              <a:buClr>
                <a:srgbClr val="486B7F"/>
              </a:buClr>
              <a:buSzPts val="1800"/>
              <a:buChar char="-"/>
            </a:pPr>
            <a:r>
              <a:rPr lang="no" sz="1800">
                <a:solidFill>
                  <a:srgbClr val="486B7F"/>
                </a:solidFill>
              </a:rPr>
              <a:t>Levere tilbake navneskiltene</a:t>
            </a:r>
            <a:endParaRPr sz="1800">
              <a:solidFill>
                <a:srgbClr val="486B7F"/>
              </a:solidFill>
            </a:endParaRPr>
          </a:p>
          <a:p>
            <a:pPr indent="-342900" lvl="0" marL="457200" rtl="0" algn="l">
              <a:lnSpc>
                <a:spcPct val="200000"/>
              </a:lnSpc>
              <a:spcBef>
                <a:spcPts val="0"/>
              </a:spcBef>
              <a:spcAft>
                <a:spcPts val="0"/>
              </a:spcAft>
              <a:buClr>
                <a:srgbClr val="486B7F"/>
              </a:buClr>
              <a:buSzPts val="1800"/>
              <a:buChar char="-"/>
            </a:pPr>
            <a:r>
              <a:rPr lang="no" sz="1800">
                <a:solidFill>
                  <a:srgbClr val="486B7F"/>
                </a:solidFill>
              </a:rPr>
              <a:t>Svar på evalueringsskjema som sendes nå kl 12:30</a:t>
            </a:r>
            <a:endParaRPr sz="1800">
              <a:solidFill>
                <a:srgbClr val="486B7F"/>
              </a:solidFill>
            </a:endParaRPr>
          </a:p>
          <a:p>
            <a:pPr indent="-342900" lvl="0" marL="457200" rtl="0" algn="l">
              <a:lnSpc>
                <a:spcPct val="200000"/>
              </a:lnSpc>
              <a:spcBef>
                <a:spcPts val="0"/>
              </a:spcBef>
              <a:spcAft>
                <a:spcPts val="0"/>
              </a:spcAft>
              <a:buClr>
                <a:srgbClr val="486B7F"/>
              </a:buClr>
              <a:buSzPts val="1800"/>
              <a:buChar char="-"/>
            </a:pPr>
            <a:r>
              <a:rPr lang="no" sz="1800">
                <a:solidFill>
                  <a:srgbClr val="486B7F"/>
                </a:solidFill>
              </a:rPr>
              <a:t>Lunsj frem til 14:00</a:t>
            </a:r>
            <a:endParaRPr sz="1800">
              <a:solidFill>
                <a:srgbClr val="486B7F"/>
              </a:solidFill>
            </a:endParaRPr>
          </a:p>
          <a:p>
            <a:pPr indent="0" lvl="0" marL="0" rtl="0" algn="l">
              <a:lnSpc>
                <a:spcPct val="200000"/>
              </a:lnSpc>
              <a:spcBef>
                <a:spcPts val="0"/>
              </a:spcBef>
              <a:spcAft>
                <a:spcPts val="0"/>
              </a:spcAft>
              <a:buNone/>
            </a:pPr>
            <a:r>
              <a:rPr b="1" lang="no" sz="2200">
                <a:solidFill>
                  <a:srgbClr val="486B7F"/>
                </a:solidFill>
              </a:rPr>
              <a:t>     Vel hjem!</a:t>
            </a:r>
            <a:endParaRPr b="1" sz="2200">
              <a:solidFill>
                <a:srgbClr val="486B7F"/>
              </a:solidFill>
            </a:endParaRPr>
          </a:p>
        </p:txBody>
      </p:sp>
      <p:pic>
        <p:nvPicPr>
          <p:cNvPr id="281" name="Google Shape;281;p44" title="kart-kompass-768x510.jpg"/>
          <p:cNvPicPr preferRelativeResize="0"/>
          <p:nvPr/>
        </p:nvPicPr>
        <p:blipFill rotWithShape="1">
          <a:blip r:embed="rId3">
            <a:alphaModFix/>
          </a:blip>
          <a:srcRect b="0" l="27870" r="27870" t="0"/>
          <a:stretch/>
        </p:blipFill>
        <p:spPr>
          <a:xfrm>
            <a:off x="5959375" y="726800"/>
            <a:ext cx="2448670" cy="36739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6B7F"/>
        </a:solid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457200" y="1371900"/>
            <a:ext cx="8229600" cy="2399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no" sz="3900"/>
              <a:t>Evalueringsprosessen</a:t>
            </a:r>
            <a:endParaRPr sz="3900"/>
          </a:p>
          <a:p>
            <a:pPr indent="0" lvl="0" marL="0" rtl="0" algn="ctr">
              <a:spcBef>
                <a:spcPts val="0"/>
              </a:spcBef>
              <a:spcAft>
                <a:spcPts val="0"/>
              </a:spcAft>
              <a:buNone/>
            </a:pPr>
            <a:r>
              <a:t/>
            </a:r>
            <a:endParaRPr sz="3900"/>
          </a:p>
          <a:p>
            <a:pPr indent="-380047" lvl="0" marL="457200" rtl="0" algn="l">
              <a:spcBef>
                <a:spcPts val="0"/>
              </a:spcBef>
              <a:spcAft>
                <a:spcPts val="0"/>
              </a:spcAft>
              <a:buClr>
                <a:schemeClr val="lt1"/>
              </a:buClr>
              <a:buSzPct val="100000"/>
              <a:buChar char="●"/>
            </a:pPr>
            <a:r>
              <a:rPr b="0" lang="no" sz="2650"/>
              <a:t>Leirkomiteen holder på med sin evaluering av leiren</a:t>
            </a:r>
            <a:endParaRPr b="0" sz="2650"/>
          </a:p>
          <a:p>
            <a:pPr indent="-380047" lvl="0" marL="457200" rtl="0" algn="l">
              <a:spcBef>
                <a:spcPts val="0"/>
              </a:spcBef>
              <a:spcAft>
                <a:spcPts val="0"/>
              </a:spcAft>
              <a:buClr>
                <a:schemeClr val="lt1"/>
              </a:buClr>
              <a:buSzPct val="100000"/>
              <a:buChar char="●"/>
            </a:pPr>
            <a:r>
              <a:rPr b="0" lang="no" sz="2650"/>
              <a:t>Styret i Speiderne står for evaluering av samarbeidet</a:t>
            </a:r>
            <a:endParaRPr b="0" sz="2650"/>
          </a:p>
          <a:p>
            <a:pPr indent="-380047" lvl="0" marL="457200" rtl="0" algn="l">
              <a:spcBef>
                <a:spcPts val="0"/>
              </a:spcBef>
              <a:spcAft>
                <a:spcPts val="0"/>
              </a:spcAft>
              <a:buClr>
                <a:schemeClr val="lt1"/>
              </a:buClr>
              <a:buSzPct val="100000"/>
              <a:buChar char="●"/>
            </a:pPr>
            <a:r>
              <a:rPr b="0" lang="no" sz="2650"/>
              <a:t>Mål om konkludere innen sommeren på </a:t>
            </a:r>
            <a:endParaRPr b="0" sz="2650"/>
          </a:p>
          <a:p>
            <a:pPr indent="-380047" lvl="1" marL="914400" rtl="0" algn="l">
              <a:spcBef>
                <a:spcPts val="0"/>
              </a:spcBef>
              <a:spcAft>
                <a:spcPts val="0"/>
              </a:spcAft>
              <a:buClr>
                <a:schemeClr val="lt1"/>
              </a:buClr>
              <a:buSzPct val="100000"/>
              <a:buChar char="○"/>
            </a:pPr>
            <a:r>
              <a:rPr b="0" lang="no" sz="2650">
                <a:solidFill>
                  <a:schemeClr val="lt1"/>
                </a:solidFill>
                <a:latin typeface="Arial"/>
                <a:ea typeface="Arial"/>
                <a:cs typeface="Arial"/>
                <a:sym typeface="Arial"/>
              </a:rPr>
              <a:t>om vi skal ha ny landsleir sammen</a:t>
            </a:r>
            <a:endParaRPr b="0" sz="2650">
              <a:solidFill>
                <a:schemeClr val="lt1"/>
              </a:solidFill>
              <a:latin typeface="Arial"/>
              <a:ea typeface="Arial"/>
              <a:cs typeface="Arial"/>
              <a:sym typeface="Arial"/>
            </a:endParaRPr>
          </a:p>
          <a:p>
            <a:pPr indent="-380047" lvl="1" marL="914400" rtl="0" algn="l">
              <a:spcBef>
                <a:spcPts val="0"/>
              </a:spcBef>
              <a:spcAft>
                <a:spcPts val="0"/>
              </a:spcAft>
              <a:buClr>
                <a:schemeClr val="lt1"/>
              </a:buClr>
              <a:buSzPct val="100000"/>
              <a:buChar char="○"/>
            </a:pPr>
            <a:r>
              <a:rPr b="0" lang="no" sz="2650">
                <a:solidFill>
                  <a:schemeClr val="lt1"/>
                </a:solidFill>
                <a:latin typeface="Arial"/>
                <a:ea typeface="Arial"/>
                <a:cs typeface="Arial"/>
                <a:sym typeface="Arial"/>
              </a:rPr>
              <a:t>tid og sted for neste landsleir (NSF eller Speiderne)</a:t>
            </a:r>
            <a:endParaRPr b="0" sz="2650">
              <a:solidFill>
                <a:schemeClr val="lt1"/>
              </a:solidFill>
              <a:latin typeface="Arial"/>
              <a:ea typeface="Arial"/>
              <a:cs typeface="Arial"/>
              <a:sym typeface="Arial"/>
            </a:endParaRPr>
          </a:p>
          <a:p>
            <a:pPr indent="0" lvl="0" marL="0" rtl="0" algn="ctr">
              <a:spcBef>
                <a:spcPts val="0"/>
              </a:spcBef>
              <a:spcAft>
                <a:spcPts val="0"/>
              </a:spcAft>
              <a:buNone/>
            </a:pPr>
            <a:r>
              <a:t/>
            </a:r>
            <a:endParaRPr b="0" sz="3900"/>
          </a:p>
          <a:p>
            <a:pPr indent="0" lvl="0" marL="0" rtl="0" algn="ctr">
              <a:spcBef>
                <a:spcPts val="0"/>
              </a:spcBef>
              <a:spcAft>
                <a:spcPts val="0"/>
              </a:spcAft>
              <a:buNone/>
            </a:pPr>
            <a:r>
              <a:t/>
            </a:r>
            <a:endParaRPr sz="3900"/>
          </a:p>
        </p:txBody>
      </p:sp>
      <p:pic>
        <p:nvPicPr>
          <p:cNvPr id="83" name="Google Shape;83;p17"/>
          <p:cNvPicPr preferRelativeResize="0"/>
          <p:nvPr/>
        </p:nvPicPr>
        <p:blipFill rotWithShape="1">
          <a:blip r:embed="rId3">
            <a:alphaModFix/>
          </a:blip>
          <a:srcRect b="0" l="0" r="0" t="60620"/>
          <a:stretch/>
        </p:blipFill>
        <p:spPr>
          <a:xfrm>
            <a:off x="0" y="3869813"/>
            <a:ext cx="9143999" cy="1273687"/>
          </a:xfrm>
          <a:prstGeom prst="rect">
            <a:avLst/>
          </a:prstGeom>
          <a:noFill/>
          <a:ln>
            <a:noFill/>
          </a:ln>
          <a:effectLst>
            <a:outerShdw blurRad="57150" rotWithShape="0" algn="bl" dir="5400000" dist="19050">
              <a:schemeClr val="lt1">
                <a:alpha val="50000"/>
              </a:scheme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6B7F"/>
        </a:solid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457200" y="697550"/>
            <a:ext cx="8229600" cy="3074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sz="3900"/>
          </a:p>
          <a:p>
            <a:pPr indent="0" lvl="0" marL="0" rtl="0" algn="ctr">
              <a:spcBef>
                <a:spcPts val="0"/>
              </a:spcBef>
              <a:spcAft>
                <a:spcPts val="0"/>
              </a:spcAft>
              <a:buNone/>
            </a:pPr>
            <a:r>
              <a:rPr lang="no" sz="5300"/>
              <a:t>Hva tenker dere om felles landsleir?</a:t>
            </a:r>
            <a:endParaRPr b="0" sz="3900"/>
          </a:p>
          <a:p>
            <a:pPr indent="0" lvl="0" marL="0" rtl="0" algn="ctr">
              <a:spcBef>
                <a:spcPts val="0"/>
              </a:spcBef>
              <a:spcAft>
                <a:spcPts val="0"/>
              </a:spcAft>
              <a:buNone/>
            </a:pPr>
            <a:r>
              <a:t/>
            </a:r>
            <a:endParaRPr sz="3900"/>
          </a:p>
        </p:txBody>
      </p:sp>
      <p:pic>
        <p:nvPicPr>
          <p:cNvPr id="90" name="Google Shape;90;p18"/>
          <p:cNvPicPr preferRelativeResize="0"/>
          <p:nvPr/>
        </p:nvPicPr>
        <p:blipFill rotWithShape="1">
          <a:blip r:embed="rId3">
            <a:alphaModFix/>
          </a:blip>
          <a:srcRect b="0" l="0" r="0" t="60620"/>
          <a:stretch/>
        </p:blipFill>
        <p:spPr>
          <a:xfrm>
            <a:off x="0" y="3869813"/>
            <a:ext cx="9143999" cy="1273687"/>
          </a:xfrm>
          <a:prstGeom prst="rect">
            <a:avLst/>
          </a:prstGeom>
          <a:noFill/>
          <a:ln>
            <a:noFill/>
          </a:ln>
          <a:effectLst>
            <a:outerShdw blurRad="57150" rotWithShape="0" algn="bl" dir="5400000" dist="19050">
              <a:schemeClr val="lt1">
                <a:alpha val="50000"/>
              </a:scheme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6B7F"/>
        </a:solid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457200" y="697550"/>
            <a:ext cx="8229600" cy="3074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sz="3900"/>
          </a:p>
          <a:p>
            <a:pPr indent="0" lvl="0" marL="0" rtl="0" algn="ctr">
              <a:spcBef>
                <a:spcPts val="0"/>
              </a:spcBef>
              <a:spcAft>
                <a:spcPts val="0"/>
              </a:spcAft>
              <a:buNone/>
            </a:pPr>
            <a:r>
              <a:rPr lang="no" sz="5300"/>
              <a:t>Hva får vi ved å ha felles landsleir?</a:t>
            </a:r>
            <a:endParaRPr b="0" sz="3900"/>
          </a:p>
          <a:p>
            <a:pPr indent="0" lvl="0" marL="0" rtl="0" algn="ctr">
              <a:spcBef>
                <a:spcPts val="0"/>
              </a:spcBef>
              <a:spcAft>
                <a:spcPts val="0"/>
              </a:spcAft>
              <a:buNone/>
            </a:pPr>
            <a:r>
              <a:t/>
            </a:r>
            <a:endParaRPr sz="3900"/>
          </a:p>
        </p:txBody>
      </p:sp>
      <p:pic>
        <p:nvPicPr>
          <p:cNvPr id="97" name="Google Shape;97;p19"/>
          <p:cNvPicPr preferRelativeResize="0"/>
          <p:nvPr/>
        </p:nvPicPr>
        <p:blipFill rotWithShape="1">
          <a:blip r:embed="rId3">
            <a:alphaModFix/>
          </a:blip>
          <a:srcRect b="0" l="0" r="0" t="60620"/>
          <a:stretch/>
        </p:blipFill>
        <p:spPr>
          <a:xfrm>
            <a:off x="0" y="3869813"/>
            <a:ext cx="9143999" cy="1273687"/>
          </a:xfrm>
          <a:prstGeom prst="rect">
            <a:avLst/>
          </a:prstGeom>
          <a:noFill/>
          <a:ln>
            <a:noFill/>
          </a:ln>
          <a:effectLst>
            <a:outerShdw blurRad="57150" rotWithShape="0" algn="bl" dir="5400000" dist="19050">
              <a:schemeClr val="lt1">
                <a:alpha val="50000"/>
              </a:scheme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6B7F"/>
        </a:solidFill>
      </p:bgPr>
    </p:bg>
    <p:spTree>
      <p:nvGrpSpPr>
        <p:cNvPr id="102" name="Shape 102"/>
        <p:cNvGrpSpPr/>
        <p:nvPr/>
      </p:nvGrpSpPr>
      <p:grpSpPr>
        <a:xfrm>
          <a:off x="0" y="0"/>
          <a:ext cx="0" cy="0"/>
          <a:chOff x="0" y="0"/>
          <a:chExt cx="0" cy="0"/>
        </a:xfrm>
      </p:grpSpPr>
      <p:sp>
        <p:nvSpPr>
          <p:cNvPr id="103" name="Google Shape;103;p20"/>
          <p:cNvSpPr txBox="1"/>
          <p:nvPr>
            <p:ph type="title"/>
          </p:nvPr>
        </p:nvSpPr>
        <p:spPr>
          <a:xfrm>
            <a:off x="457200" y="697550"/>
            <a:ext cx="8229600" cy="30741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t/>
            </a:r>
            <a:endParaRPr sz="3900"/>
          </a:p>
          <a:p>
            <a:pPr indent="0" lvl="0" marL="0" rtl="0" algn="ctr">
              <a:spcBef>
                <a:spcPts val="0"/>
              </a:spcBef>
              <a:spcAft>
                <a:spcPts val="0"/>
              </a:spcAft>
              <a:buNone/>
            </a:pPr>
            <a:r>
              <a:rPr lang="no" sz="5300"/>
              <a:t>Hva mister vi med å ha felles landsleir?</a:t>
            </a:r>
            <a:endParaRPr b="0" sz="3900"/>
          </a:p>
          <a:p>
            <a:pPr indent="0" lvl="0" marL="0" rtl="0" algn="ctr">
              <a:spcBef>
                <a:spcPts val="0"/>
              </a:spcBef>
              <a:spcAft>
                <a:spcPts val="0"/>
              </a:spcAft>
              <a:buNone/>
            </a:pPr>
            <a:r>
              <a:t/>
            </a:r>
            <a:endParaRPr sz="3900"/>
          </a:p>
          <a:p>
            <a:pPr indent="0" lvl="0" marL="0" rtl="0" algn="ctr">
              <a:spcBef>
                <a:spcPts val="0"/>
              </a:spcBef>
              <a:spcAft>
                <a:spcPts val="0"/>
              </a:spcAft>
              <a:buNone/>
            </a:pPr>
            <a:r>
              <a:rPr lang="no" sz="2316"/>
              <a:t>Er det veldig viktig / mindre viktig</a:t>
            </a:r>
            <a:endParaRPr sz="2316"/>
          </a:p>
          <a:p>
            <a:pPr indent="0" lvl="0" marL="0" rtl="0" algn="ctr">
              <a:spcBef>
                <a:spcPts val="0"/>
              </a:spcBef>
              <a:spcAft>
                <a:spcPts val="0"/>
              </a:spcAft>
              <a:buNone/>
            </a:pPr>
            <a:r>
              <a:rPr lang="no" sz="2316"/>
              <a:t>Er det mulig å gjøre noe med / ikke mulig å gjøre noe med</a:t>
            </a:r>
            <a:endParaRPr sz="3566"/>
          </a:p>
        </p:txBody>
      </p:sp>
      <p:pic>
        <p:nvPicPr>
          <p:cNvPr id="104" name="Google Shape;104;p20"/>
          <p:cNvPicPr preferRelativeResize="0"/>
          <p:nvPr/>
        </p:nvPicPr>
        <p:blipFill rotWithShape="1">
          <a:blip r:embed="rId3">
            <a:alphaModFix/>
          </a:blip>
          <a:srcRect b="0" l="0" r="0" t="60620"/>
          <a:stretch/>
        </p:blipFill>
        <p:spPr>
          <a:xfrm>
            <a:off x="0" y="3869813"/>
            <a:ext cx="9143999" cy="1273687"/>
          </a:xfrm>
          <a:prstGeom prst="rect">
            <a:avLst/>
          </a:prstGeom>
          <a:noFill/>
          <a:ln>
            <a:noFill/>
          </a:ln>
          <a:effectLst>
            <a:outerShdw blurRad="57150" rotWithShape="0" algn="bl" dir="5400000" dist="19050">
              <a:schemeClr val="lt1">
                <a:alpha val="50000"/>
              </a:scheme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6B7F"/>
        </a:solidFill>
      </p:bgPr>
    </p:bg>
    <p:spTree>
      <p:nvGrpSpPr>
        <p:cNvPr id="109" name="Shape 109"/>
        <p:cNvGrpSpPr/>
        <p:nvPr/>
      </p:nvGrpSpPr>
      <p:grpSpPr>
        <a:xfrm>
          <a:off x="0" y="0"/>
          <a:ext cx="0" cy="0"/>
          <a:chOff x="0" y="0"/>
          <a:chExt cx="0" cy="0"/>
        </a:xfrm>
      </p:grpSpPr>
      <p:sp>
        <p:nvSpPr>
          <p:cNvPr id="110" name="Google Shape;110;p21"/>
          <p:cNvSpPr txBox="1"/>
          <p:nvPr>
            <p:ph type="title"/>
          </p:nvPr>
        </p:nvSpPr>
        <p:spPr>
          <a:xfrm>
            <a:off x="457200" y="697550"/>
            <a:ext cx="8229600" cy="3074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 sz="5300"/>
              <a:t>Skal vi ha felles landsleir neste gang også?</a:t>
            </a:r>
            <a:endParaRPr sz="3566"/>
          </a:p>
        </p:txBody>
      </p:sp>
      <p:pic>
        <p:nvPicPr>
          <p:cNvPr id="111" name="Google Shape;111;p21"/>
          <p:cNvPicPr preferRelativeResize="0"/>
          <p:nvPr/>
        </p:nvPicPr>
        <p:blipFill rotWithShape="1">
          <a:blip r:embed="rId3">
            <a:alphaModFix/>
          </a:blip>
          <a:srcRect b="0" l="0" r="0" t="60620"/>
          <a:stretch/>
        </p:blipFill>
        <p:spPr>
          <a:xfrm>
            <a:off x="0" y="3869813"/>
            <a:ext cx="9143999" cy="1273687"/>
          </a:xfrm>
          <a:prstGeom prst="rect">
            <a:avLst/>
          </a:prstGeom>
          <a:noFill/>
          <a:ln>
            <a:noFill/>
          </a:ln>
          <a:effectLst>
            <a:outerShdw blurRad="57150" rotWithShape="0" algn="bl" dir="5400000" dist="19050">
              <a:schemeClr val="lt1">
                <a:alpha val="50000"/>
              </a:scheme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2" title="qr_code.png"/>
          <p:cNvPicPr preferRelativeResize="0"/>
          <p:nvPr/>
        </p:nvPicPr>
        <p:blipFill rotWithShape="1">
          <a:blip r:embed="rId3">
            <a:alphaModFix/>
          </a:blip>
          <a:srcRect b="0" l="0" r="0" t="0"/>
          <a:stretch/>
        </p:blipFill>
        <p:spPr>
          <a:xfrm rot="-368763">
            <a:off x="5408473" y="661760"/>
            <a:ext cx="2995555" cy="299557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17" name="Google Shape;117;p22"/>
          <p:cNvSpPr txBox="1"/>
          <p:nvPr/>
        </p:nvSpPr>
        <p:spPr>
          <a:xfrm>
            <a:off x="376800" y="615350"/>
            <a:ext cx="4933500" cy="348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no" sz="4100">
                <a:solidFill>
                  <a:srgbClr val="C0CF67"/>
                </a:solidFill>
              </a:rPr>
              <a:t>30 min pause</a:t>
            </a:r>
            <a:endParaRPr b="1" sz="4100">
              <a:solidFill>
                <a:srgbClr val="C0CF67"/>
              </a:solidFill>
            </a:endParaRPr>
          </a:p>
          <a:p>
            <a:pPr indent="-419100" lvl="0" marL="457200" rtl="0" algn="l">
              <a:spcBef>
                <a:spcPts val="0"/>
              </a:spcBef>
              <a:spcAft>
                <a:spcPts val="0"/>
              </a:spcAft>
              <a:buClr>
                <a:srgbClr val="C0CF67"/>
              </a:buClr>
              <a:buSzPts val="3000"/>
              <a:buChar char="-"/>
            </a:pPr>
            <a:r>
              <a:rPr lang="no" sz="3000">
                <a:solidFill>
                  <a:srgbClr val="C0CF67"/>
                </a:solidFill>
              </a:rPr>
              <a:t>Utsjekk av rommet</a:t>
            </a:r>
            <a:endParaRPr sz="3000">
              <a:solidFill>
                <a:srgbClr val="C0CF67"/>
              </a:solidFill>
            </a:endParaRPr>
          </a:p>
          <a:p>
            <a:pPr indent="-419100" lvl="0" marL="457200" rtl="0" algn="l">
              <a:spcBef>
                <a:spcPts val="0"/>
              </a:spcBef>
              <a:spcAft>
                <a:spcPts val="0"/>
              </a:spcAft>
              <a:buClr>
                <a:srgbClr val="C0CF67"/>
              </a:buClr>
              <a:buSzPts val="3000"/>
              <a:buChar char="-"/>
            </a:pPr>
            <a:r>
              <a:rPr lang="no" sz="3000">
                <a:solidFill>
                  <a:srgbClr val="C0CF67"/>
                </a:solidFill>
              </a:rPr>
              <a:t>Avstemning kretsstruktur på Padleten</a:t>
            </a:r>
            <a:endParaRPr sz="3000">
              <a:solidFill>
                <a:srgbClr val="C0CF67"/>
              </a:solidFill>
            </a:endParaRPr>
          </a:p>
          <a:p>
            <a:pPr indent="-419100" lvl="0" marL="457200" rtl="0" algn="l">
              <a:spcBef>
                <a:spcPts val="0"/>
              </a:spcBef>
              <a:spcAft>
                <a:spcPts val="0"/>
              </a:spcAft>
              <a:buClr>
                <a:srgbClr val="C0CF67"/>
              </a:buClr>
              <a:buSzPts val="3000"/>
              <a:buChar char="-"/>
            </a:pPr>
            <a:r>
              <a:rPr lang="no" sz="3000">
                <a:solidFill>
                  <a:srgbClr val="C0CF67"/>
                </a:solidFill>
              </a:rPr>
              <a:t>Tenk på spørsmål til spørretimen </a:t>
            </a:r>
            <a:endParaRPr sz="3000">
              <a:solidFill>
                <a:srgbClr val="C0CF67"/>
              </a:solidFill>
            </a:endParaRPr>
          </a:p>
          <a:p>
            <a:pPr indent="0" lvl="0" marL="0" rtl="0" algn="l">
              <a:spcBef>
                <a:spcPts val="0"/>
              </a:spcBef>
              <a:spcAft>
                <a:spcPts val="0"/>
              </a:spcAft>
              <a:buNone/>
            </a:pPr>
            <a:r>
              <a:t/>
            </a:r>
            <a:endParaRPr sz="3000">
              <a:solidFill>
                <a:srgbClr val="C0CF67"/>
              </a:solidFill>
            </a:endParaRPr>
          </a:p>
          <a:p>
            <a:pPr indent="0" lvl="0" marL="0" rtl="0" algn="ctr">
              <a:spcBef>
                <a:spcPts val="0"/>
              </a:spcBef>
              <a:spcAft>
                <a:spcPts val="0"/>
              </a:spcAft>
              <a:buNone/>
            </a:pPr>
            <a:r>
              <a:rPr b="1" lang="no" sz="3000">
                <a:solidFill>
                  <a:srgbClr val="C0CF67"/>
                </a:solidFill>
              </a:rPr>
              <a:t>Tilbake 10:45</a:t>
            </a:r>
            <a:endParaRPr b="1" sz="3000">
              <a:solidFill>
                <a:srgbClr val="C0CF67"/>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unar speider">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