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</p:sldIdLst>
  <p:sldSz cy="5143500" cx="9144000"/>
  <p:notesSz cx="6858000" cy="9144000"/>
  <p:embeddedFontLst>
    <p:embeddedFont>
      <p:font typeface="Roboto"/>
      <p:regular r:id="rId66"/>
      <p:bold r:id="rId67"/>
      <p:italic r:id="rId68"/>
      <p:boldItalic r:id="rId6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font" Target="fonts/Roboto-regular.fntdata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font" Target="fonts/Roboto-italic.fntdata"/><Relationship Id="rId23" Type="http://schemas.openxmlformats.org/officeDocument/2006/relationships/slide" Target="slides/slide18.xml"/><Relationship Id="rId67" Type="http://schemas.openxmlformats.org/officeDocument/2006/relationships/font" Target="fonts/Roboto-bold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Roboto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peiding.no/om-oss/forbundet-nasjonalt/speidertinget/speidertinget-2024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peiding.no/om-oss/forbundet-nasjonalt/speidertinget/speidertinget-2024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peiding.no/om-oss/forbundet-nasjonalt/speidertinget/speidertinget-2024" TargetMode="Externa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peiding.no/om-oss/forbundet-nasjonalt/speidertinget/speidertinget-2024" TargetMode="Externa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peiding.no/om-oss/forbundet-nasjonalt/speidertinget/speidertinget-2024" TargetMode="Externa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peiding.no/om-oss/forbundet-nasjonalt/speidertinget/speidertinget-2024" TargetMode="Externa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peiding.no/om-oss/forbundet-nasjonalt/speidertinget/speidertinget-2024" TargetMode="Externa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peiding.no/om-oss/forbundet-nasjonalt/speidertinget/speidertinget-2024" TargetMode="Externa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peiding.no/om-oss/forbundet-nasjonalt/speidertinget/speidertinget-2024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peiding.no/om-oss/forbundet-nasjonalt/speidertinget/speidertinget-2024" TargetMode="Externa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peiding.no/om-oss/forbundet-nasjonalt/speidertinget/speidertinget-2024" TargetMode="Externa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peiding.no/om-oss/forbundet-nasjonalt/speidertinget/speidertinget-2024" TargetMode="Externa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peiding.no/om-oss/forbundet-nasjonalt/speidertinget/speidertinget-2024" TargetMode="Externa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peiding.no/om-oss/forbundet-nasjonalt/speidertinget/speidertinget-2024" TargetMode="Externa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peiding.no/om-oss/forbundet-nasjonalt/speidertinget/speidertinget-2024" TargetMode="Externa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peiding.no/om-oss/forbundet-nasjonalt/speidertinget/speidertinget-2024" TargetMode="Externa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peiding.no/om-oss/forbundet-nasjonalt/speidertinget/speidertinget-2024" TargetMode="Externa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peiding.no/om-oss/forbundet-nasjonalt/speidertinget/speidertinget-2024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peiding.no/om-oss/forbundet-nasjonalt/speidertinget/speidertinget-2024" TargetMode="Externa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peiding.no/om-oss/forbundet-nasjonalt/speidertinget/speidertinget-2024" TargetMode="Externa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peiding.no/om-oss/forbundet-nasjonalt/speidertinget/speidertinget-2024" TargetMode="Externa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peiding.no/om-oss/forbundet-nasjonalt/speidertinget/speidertinget-2024" TargetMode="Externa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peiding.no/om-oss/forbundet-nasjonalt/speidertinget/speidertinget-2024" TargetMode="Externa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peiding.no/om-oss/forbundet-nasjonalt/speidertinget/speidertinget-2024" TargetMode="Externa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peiding.no/om-oss/forbundet-nasjonalt/speidertinget/speidertinget-2024" TargetMode="Externa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peiding.no/om-oss/forbundet-nasjonalt/speidertinget/speidertinget-2024" TargetMode="Externa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peiding.no/om-oss/forbundet-nasjonalt/speidertinget/speidertinget-2024" TargetMode="Externa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peiding.no/om-oss/forbundet-nasjonalt/speidertinget/speidertinget-2024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90add7787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90add7787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8bbab709df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8bbab709df_0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/>
              <a:t>ikke veldig høyt, men interessant å se om det kan bli enda lavere</a:t>
            </a:r>
            <a:endParaRPr/>
          </a:p>
        </p:txBody>
      </p:sp>
      <p:sp>
        <p:nvSpPr>
          <p:cNvPr id="133" name="Google Shape;133;g38bbab709df_0_1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8bbab709df_0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8bbab709df_0_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000"/>
              <a:t>Samtidig gikk vi ned med 229 medlemmer totalt.</a:t>
            </a:r>
            <a:endParaRPr sz="700"/>
          </a:p>
        </p:txBody>
      </p:sp>
      <p:sp>
        <p:nvSpPr>
          <p:cNvPr id="142" name="Google Shape;142;g38bbab709df_0_5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8bbab709df_0_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8bbab709df_0_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4" name="Google Shape;154;g38bbab709df_0_6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8bbab709df_0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8bbab709df_0_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 u="sng">
                <a:hlinkClick r:id="rId2"/>
              </a:rPr>
              <a:t>https://speiding.no/om-oss/forbundet-nasjonalt/speidertinget/speidertinget-2024</a:t>
            </a:r>
            <a:endParaRPr/>
          </a:p>
        </p:txBody>
      </p:sp>
      <p:sp>
        <p:nvSpPr>
          <p:cNvPr id="164" name="Google Shape;164;g38bbab709df_0_5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8bbab709df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8bbab709df_0_7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1" name="Google Shape;171;g38bbab709df_0_7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8bbab709df_0_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8bbab709df_0_8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/>
              <a:t>Vi ser for oss to heltidsressurser til på vekst i 2026.</a:t>
            </a:r>
            <a:endParaRPr/>
          </a:p>
        </p:txBody>
      </p:sp>
      <p:sp>
        <p:nvSpPr>
          <p:cNvPr id="182" name="Google Shape;182;g38bbab709df_0_8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8bbab709df_0_1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8bbab709df_0_1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/>
              <a:t>Vi ser for oss to heltidsressurser til på vekst i 2026.</a:t>
            </a:r>
            <a:endParaRPr/>
          </a:p>
        </p:txBody>
      </p:sp>
      <p:sp>
        <p:nvSpPr>
          <p:cNvPr id="191" name="Google Shape;191;g38bbab709df_0_11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8bbab709df_0_1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8bbab709df_0_10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/>
              <a:t>IGP</a:t>
            </a:r>
            <a:endParaRPr/>
          </a:p>
        </p:txBody>
      </p:sp>
      <p:sp>
        <p:nvSpPr>
          <p:cNvPr id="200" name="Google Shape;200;g38bbab709df_0_10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90add7787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90add7787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90add7787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90add7787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90add7787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90add7787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8ad474a06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8ad474a0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8ad474a069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8ad474a069_0_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8" name="Google Shape;228;g38ad474a069_0_1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8ad474a069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8ad474a069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6" name="Google Shape;236;g38ad474a069_1_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8ad474a069_1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8ad474a069_1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3" name="Google Shape;243;g38ad474a069_1_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8ad474a069_1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8ad474a069_1_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0" name="Google Shape;250;g38ad474a069_1_1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8ad474a069_1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8ad474a069_1_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7" name="Google Shape;257;g38ad474a069_1_1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8ad474a06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8ad474a06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91016ccbb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91016ccbb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8bb75629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8bb75629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8bbab709df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8bbab709df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 u="sng">
                <a:hlinkClick r:id="rId2"/>
              </a:rPr>
              <a:t>https://speiding.no/om-oss/forbundet-nasjonalt/speidertinget/speidertinget-2024</a:t>
            </a:r>
            <a:endParaRPr/>
          </a:p>
        </p:txBody>
      </p:sp>
      <p:sp>
        <p:nvSpPr>
          <p:cNvPr id="288" name="Google Shape;288;g38bbab709df_1_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8bb756299a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8bb756299a_0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 u="sng">
                <a:hlinkClick r:id="rId2"/>
              </a:rPr>
              <a:t>https://speiding.no/om-oss/forbundet-nasjonalt/speidertinget/speidertinget-2024</a:t>
            </a:r>
            <a:endParaRPr/>
          </a:p>
        </p:txBody>
      </p:sp>
      <p:sp>
        <p:nvSpPr>
          <p:cNvPr id="74" name="Google Shape;74;g38bb756299a_0_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8bb756299a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8bb756299a_0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 u="sng">
                <a:hlinkClick r:id="rId2"/>
              </a:rPr>
              <a:t>https://speiding.no/om-oss/forbundet-nasjonalt/speidertinget/speidertinget-2024</a:t>
            </a:r>
            <a:endParaRPr/>
          </a:p>
        </p:txBody>
      </p:sp>
      <p:sp>
        <p:nvSpPr>
          <p:cNvPr id="296" name="Google Shape;296;g38bb756299a_0_1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8bb756299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8bb756299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8bb756299a_0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8bb756299a_0_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 u="sng">
                <a:hlinkClick r:id="rId2"/>
              </a:rPr>
              <a:t>https://speiding.no/om-oss/forbundet-nasjonalt/speidertinget/speidertinget-2024</a:t>
            </a:r>
            <a:endParaRPr/>
          </a:p>
        </p:txBody>
      </p:sp>
      <p:sp>
        <p:nvSpPr>
          <p:cNvPr id="312" name="Google Shape;312;g38bb756299a_0_2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90add778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90add778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8bb756299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8bb756299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8bd30568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8bd30568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8bb756299a_0_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8bb756299a_0_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 u="sng">
                <a:hlinkClick r:id="rId2"/>
              </a:rPr>
              <a:t>https://speiding.no/om-oss/forbundet-nasjonalt/speidertinget/speidertinget-2024</a:t>
            </a:r>
            <a:endParaRPr/>
          </a:p>
        </p:txBody>
      </p:sp>
      <p:sp>
        <p:nvSpPr>
          <p:cNvPr id="344" name="Google Shape;344;g38bb756299a_0_4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8bb756299a_0_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8bb756299a_0_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 u="sng">
                <a:hlinkClick r:id="rId2"/>
              </a:rPr>
              <a:t>https://speiding.no/om-oss/forbundet-nasjonalt/speidertinget/speidertinget-2024</a:t>
            </a:r>
            <a:endParaRPr/>
          </a:p>
        </p:txBody>
      </p:sp>
      <p:sp>
        <p:nvSpPr>
          <p:cNvPr id="353" name="Google Shape;353;g38bb756299a_0_5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8bb756299a_0_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8bb756299a_0_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 u="sng">
                <a:hlinkClick r:id="rId2"/>
              </a:rPr>
              <a:t>https://speiding.no/om-oss/forbundet-nasjonalt/speidertinget/speidertinget-2024</a:t>
            </a:r>
            <a:endParaRPr/>
          </a:p>
        </p:txBody>
      </p:sp>
      <p:sp>
        <p:nvSpPr>
          <p:cNvPr id="363" name="Google Shape;363;g38bb756299a_0_6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8bb756299a_0_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8bb756299a_0_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 u="sng">
                <a:hlinkClick r:id="rId2"/>
              </a:rPr>
              <a:t>https://speiding.no/om-oss/forbundet-nasjonalt/speidertinget/speidertinget-2024</a:t>
            </a:r>
            <a:endParaRPr/>
          </a:p>
        </p:txBody>
      </p:sp>
      <p:sp>
        <p:nvSpPr>
          <p:cNvPr id="373" name="Google Shape;373;g38bb756299a_0_6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8bbab709df_1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8bbab709df_1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 u="sng">
                <a:hlinkClick r:id="rId2"/>
              </a:rPr>
              <a:t>https://speiding.no/om-oss/forbundet-nasjonalt/speidertinget/speidertinget-2024</a:t>
            </a:r>
            <a:endParaRPr/>
          </a:p>
        </p:txBody>
      </p:sp>
      <p:sp>
        <p:nvSpPr>
          <p:cNvPr id="82" name="Google Shape;82;g38bbab709df_1_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8bb756299a_0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8bb756299a_0_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 u="sng">
                <a:hlinkClick r:id="rId2"/>
              </a:rPr>
              <a:t>https://speiding.no/om-oss/forbundet-nasjonalt/speidertinget/speidertinget-2024</a:t>
            </a:r>
            <a:endParaRPr/>
          </a:p>
        </p:txBody>
      </p:sp>
      <p:sp>
        <p:nvSpPr>
          <p:cNvPr id="382" name="Google Shape;382;g38bb756299a_0_7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8bb756299a_0_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8bb756299a_0_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 u="sng">
                <a:hlinkClick r:id="rId2"/>
              </a:rPr>
              <a:t>https://speiding.no/om-oss/forbundet-nasjonalt/speidertinget/speidertinget-2024</a:t>
            </a:r>
            <a:endParaRPr/>
          </a:p>
        </p:txBody>
      </p:sp>
      <p:sp>
        <p:nvSpPr>
          <p:cNvPr id="391" name="Google Shape;391;g38bb756299a_0_8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8bb756299a_0_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8bb756299a_0_8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 u="sng">
                <a:hlinkClick r:id="rId2"/>
              </a:rPr>
              <a:t>https://speiding.no/om-oss/forbundet-nasjonalt/speidertinget/speidertinget-2024</a:t>
            </a:r>
            <a:endParaRPr/>
          </a:p>
        </p:txBody>
      </p:sp>
      <p:sp>
        <p:nvSpPr>
          <p:cNvPr id="400" name="Google Shape;400;g38bb756299a_0_8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8bb756299a_0_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8bb756299a_0_9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 u="sng">
                <a:hlinkClick r:id="rId2"/>
              </a:rPr>
              <a:t>https://speiding.no/om-oss/forbundet-nasjonalt/speidertinget/speidertinget-2024</a:t>
            </a:r>
            <a:endParaRPr/>
          </a:p>
        </p:txBody>
      </p:sp>
      <p:sp>
        <p:nvSpPr>
          <p:cNvPr id="409" name="Google Shape;409;g38bb756299a_0_9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8bb756299a_0_1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8bb756299a_0_10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 u="sng">
                <a:hlinkClick r:id="rId2"/>
              </a:rPr>
              <a:t>https://speiding.no/om-oss/forbundet-nasjonalt/speidertinget/speidertinget-2024</a:t>
            </a:r>
            <a:endParaRPr/>
          </a:p>
        </p:txBody>
      </p:sp>
      <p:sp>
        <p:nvSpPr>
          <p:cNvPr id="418" name="Google Shape;418;g38bb756299a_0_10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8bb756299a_0_1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8bb756299a_0_1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 u="sng">
                <a:hlinkClick r:id="rId2"/>
              </a:rPr>
              <a:t>https://speiding.no/om-oss/forbundet-nasjonalt/speidertinget/speidertinget-2024</a:t>
            </a:r>
            <a:endParaRPr/>
          </a:p>
        </p:txBody>
      </p:sp>
      <p:sp>
        <p:nvSpPr>
          <p:cNvPr id="427" name="Google Shape;427;g38bb756299a_0_12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8bd305682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8bd305682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91016ccbb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91016ccbb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89a5d762f1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89a5d762f1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 u="sng">
                <a:hlinkClick r:id="rId2"/>
              </a:rPr>
              <a:t>https://speiding.no/om-oss/forbundet-nasjonalt/speidertinget/speidertinget-2024</a:t>
            </a:r>
            <a:endParaRPr/>
          </a:p>
        </p:txBody>
      </p:sp>
      <p:sp>
        <p:nvSpPr>
          <p:cNvPr id="453" name="Google Shape;453;g389a5d762f1_0_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89a5d762f1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89a5d762f1_0_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 u="sng">
                <a:hlinkClick r:id="rId2"/>
              </a:rPr>
              <a:t>https://speiding.no/om-oss/forbundet-nasjonalt/speidertinget/speidertinget-2024</a:t>
            </a:r>
            <a:endParaRPr/>
          </a:p>
        </p:txBody>
      </p:sp>
      <p:sp>
        <p:nvSpPr>
          <p:cNvPr id="461" name="Google Shape;461;g389a5d762f1_0_1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bbab709df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8bbab709df_0_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 u="sng">
                <a:hlinkClick r:id="rId2"/>
              </a:rPr>
              <a:t>https://speiding.no/om-oss/forbundet-nasjonalt/speidertinget/speidertinget-2024</a:t>
            </a:r>
            <a:endParaRPr/>
          </a:p>
        </p:txBody>
      </p:sp>
      <p:sp>
        <p:nvSpPr>
          <p:cNvPr id="90" name="Google Shape;90;g38bbab709df_0_1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89a5d762f1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89a5d762f1_0_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400" u="sng">
                <a:hlinkClick r:id="rId2"/>
              </a:rPr>
              <a:t>https://speiding.no/om-oss/forbundet-nasjonalt/speidertinget/speidertinget-2024</a:t>
            </a:r>
            <a:endParaRPr/>
          </a:p>
        </p:txBody>
      </p:sp>
      <p:sp>
        <p:nvSpPr>
          <p:cNvPr id="469" name="Google Shape;469;g389a5d762f1_0_1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89a5d762f1_0_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89a5d762f1_0_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 u="sng">
                <a:hlinkClick r:id="rId2"/>
              </a:rPr>
              <a:t>https://speiding.no/om-oss/forbundet-nasjonalt/speidertinget/speidertinget-2024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➢"/>
            </a:pPr>
            <a:r>
              <a:rPr lang="no" sz="3500">
                <a:latin typeface="Georgia"/>
                <a:ea typeface="Georgia"/>
                <a:cs typeface="Georgia"/>
                <a:sym typeface="Georgia"/>
              </a:rPr>
              <a:t>(Tinget kan ikke gi fullmakt til styret eller en gruppe eller andre.)</a:t>
            </a:r>
            <a:endParaRPr sz="35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17" name="Google Shape;517;g389a5d762f1_0_6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89a5d762f1_0_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89a5d762f1_0_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 u="sng">
                <a:hlinkClick r:id="rId2"/>
              </a:rPr>
              <a:t>https://speiding.no/om-oss/forbundet-nasjonalt/speidertinget/speidertinget-2024</a:t>
            </a:r>
            <a:endParaRPr/>
          </a:p>
        </p:txBody>
      </p:sp>
      <p:sp>
        <p:nvSpPr>
          <p:cNvPr id="525" name="Google Shape;525;g389a5d762f1_0_7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89a5d762f1_0_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389a5d762f1_0_8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 u="sng">
                <a:hlinkClick r:id="rId2"/>
              </a:rPr>
              <a:t>https://speiding.no/om-oss/forbundet-nasjonalt/speidertinget/speidertinget-2024</a:t>
            </a:r>
            <a:endParaRPr/>
          </a:p>
        </p:txBody>
      </p:sp>
      <p:sp>
        <p:nvSpPr>
          <p:cNvPr id="533" name="Google Shape;533;g389a5d762f1_0_8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89a5d762f1_0_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89a5d762f1_0_8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 u="sng">
                <a:hlinkClick r:id="rId2"/>
              </a:rPr>
              <a:t>https://speiding.no/om-oss/forbundet-nasjonalt/speidertinget/speidertinget-2024</a:t>
            </a:r>
            <a:endParaRPr/>
          </a:p>
        </p:txBody>
      </p:sp>
      <p:sp>
        <p:nvSpPr>
          <p:cNvPr id="541" name="Google Shape;541;g389a5d762f1_0_8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89a5d762f1_0_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389a5d762f1_0_9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 u="sng">
                <a:hlinkClick r:id="rId2"/>
              </a:rPr>
              <a:t>https://speiding.no/om-oss/forbundet-nasjonalt/speidertinget/speidertinget-2024</a:t>
            </a:r>
            <a:endParaRPr/>
          </a:p>
        </p:txBody>
      </p:sp>
      <p:sp>
        <p:nvSpPr>
          <p:cNvPr id="549" name="Google Shape;549;g389a5d762f1_0_9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89a5d762f1_0_2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89a5d762f1_0_20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400" u="sng">
                <a:hlinkClick r:id="rId2"/>
              </a:rPr>
              <a:t>https://speiding.no/om-oss/forbundet-nasjonalt/speidertinget/speidertinget-2024</a:t>
            </a:r>
            <a:endParaRPr/>
          </a:p>
        </p:txBody>
      </p:sp>
      <p:sp>
        <p:nvSpPr>
          <p:cNvPr id="557" name="Google Shape;557;g389a5d762f1_0_20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89a5d762f1_0_1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04" name="Google Shape;604;g389a5d762f1_0_1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g389a5d762f1_0_148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Norges speiderforbund</a:t>
            </a:r>
            <a:endParaRPr/>
          </a:p>
        </p:txBody>
      </p:sp>
      <p:sp>
        <p:nvSpPr>
          <p:cNvPr id="606" name="Google Shape;606;g389a5d762f1_0_148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Norges speiderforbund</a:t>
            </a:r>
            <a:endParaRPr/>
          </a:p>
        </p:txBody>
      </p:sp>
      <p:sp>
        <p:nvSpPr>
          <p:cNvPr id="607" name="Google Shape;607;g389a5d762f1_0_14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89a5d762f1_0_1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89a5d762f1_0_1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400" u="sng">
                <a:hlinkClick r:id="rId2"/>
              </a:rPr>
              <a:t>https://speiding.no/om-oss/forbundet-nasjonalt/speidertinget/speidertinget-2024</a:t>
            </a:r>
            <a:endParaRPr/>
          </a:p>
        </p:txBody>
      </p:sp>
      <p:sp>
        <p:nvSpPr>
          <p:cNvPr id="615" name="Google Shape;615;g389a5d762f1_0_15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68ee592a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68ee592a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8bbab709df_1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8bbab709df_1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/>
              <a:t>Samtidig gikk vi ned med 229 medlemmer totalt.</a:t>
            </a:r>
            <a:endParaRPr/>
          </a:p>
        </p:txBody>
      </p:sp>
      <p:sp>
        <p:nvSpPr>
          <p:cNvPr id="97" name="Google Shape;97;g38bbab709df_1_1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29111fc3f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29111fc3f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8bbab709df_1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8bbab709df_1_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400"/>
              <a:t>Vi ser for oss minst to heltidsressurser til på vekst i 2026. Ta kontakt om dere ønsker en utviklingskonsulent i deres område</a:t>
            </a:r>
            <a:endParaRPr sz="100"/>
          </a:p>
        </p:txBody>
      </p:sp>
      <p:sp>
        <p:nvSpPr>
          <p:cNvPr id="107" name="Google Shape;107;g38bbab709df_1_2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8bbab709df_1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8bbab709df_1_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7" name="Google Shape;117;g38bbab709df_1_3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8bbab709df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8bbab709df_0_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 u="sng">
                <a:hlinkClick r:id="rId2"/>
              </a:rPr>
              <a:t>https://speiding.no/om-oss/forbundet-nasjonalt/speidertinget/speidertinget-2024</a:t>
            </a:r>
            <a:endParaRPr/>
          </a:p>
        </p:txBody>
      </p:sp>
      <p:sp>
        <p:nvSpPr>
          <p:cNvPr id="126" name="Google Shape;126;g38bbab709df_0_2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nar speider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vit tekst" showMasterSp="0">
  <p:cSld name="Hvit teks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662880" y="392874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3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662880" y="4191930"/>
            <a:ext cx="3733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" name="Google Shape;28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" name="Google Shape;37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6.jpg"/><Relationship Id="rId8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Relationship Id="rId4" Type="http://schemas.openxmlformats.org/officeDocument/2006/relationships/image" Target="../media/image2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3.jpg"/><Relationship Id="rId4" Type="http://schemas.openxmlformats.org/officeDocument/2006/relationships/image" Target="../media/image2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jpg"/><Relationship Id="rId4" Type="http://schemas.openxmlformats.org/officeDocument/2006/relationships/image" Target="../media/image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gif"/><Relationship Id="rId4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jpg"/><Relationship Id="rId4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jpg"/><Relationship Id="rId4" Type="http://schemas.openxmlformats.org/officeDocument/2006/relationships/image" Target="../media/image1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Relationship Id="rId4" Type="http://schemas.openxmlformats.org/officeDocument/2006/relationships/image" Target="../media/image31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Relationship Id="rId4" Type="http://schemas.openxmlformats.org/officeDocument/2006/relationships/image" Target="../media/image31.jpg"/><Relationship Id="rId5" Type="http://schemas.openxmlformats.org/officeDocument/2006/relationships/image" Target="../media/image20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Relationship Id="rId4" Type="http://schemas.openxmlformats.org/officeDocument/2006/relationships/image" Target="../media/image28.jpg"/><Relationship Id="rId5" Type="http://schemas.openxmlformats.org/officeDocument/2006/relationships/image" Target="../media/image31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Relationship Id="rId4" Type="http://schemas.openxmlformats.org/officeDocument/2006/relationships/image" Target="../media/image2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Relationship Id="rId4" Type="http://schemas.openxmlformats.org/officeDocument/2006/relationships/image" Target="../media/image20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Relationship Id="rId4" Type="http://schemas.openxmlformats.org/officeDocument/2006/relationships/image" Target="../media/image20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Relationship Id="rId4" Type="http://schemas.openxmlformats.org/officeDocument/2006/relationships/image" Target="../media/image31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Relationship Id="rId4" Type="http://schemas.openxmlformats.org/officeDocument/2006/relationships/image" Target="../media/image31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Relationship Id="rId4" Type="http://schemas.openxmlformats.org/officeDocument/2006/relationships/image" Target="../media/image31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Relationship Id="rId4" Type="http://schemas.openxmlformats.org/officeDocument/2006/relationships/image" Target="../media/image20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6.jpg"/><Relationship Id="rId4" Type="http://schemas.openxmlformats.org/officeDocument/2006/relationships/image" Target="../media/image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.png"/><Relationship Id="rId4" Type="http://schemas.openxmlformats.org/officeDocument/2006/relationships/hyperlink" Target="mailto:valg@speiding.no" TargetMode="Externa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8.jpg"/><Relationship Id="rId4" Type="http://schemas.openxmlformats.org/officeDocument/2006/relationships/hyperlink" Target="mailto:nsf@speiding.no" TargetMode="External"/><Relationship Id="rId5" Type="http://schemas.openxmlformats.org/officeDocument/2006/relationships/hyperlink" Target="https://speiding.no/speidertinget-2024" TargetMode="Externa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6.jpg"/><Relationship Id="rId4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/>
        </p:nvSpPr>
        <p:spPr>
          <a:xfrm>
            <a:off x="722313" y="2464147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4000">
                <a:solidFill>
                  <a:srgbClr val="486B7F"/>
                </a:solidFill>
              </a:rPr>
              <a:t>God morgen!</a:t>
            </a:r>
            <a:endParaRPr b="1" sz="4000">
              <a:solidFill>
                <a:srgbClr val="486B7F"/>
              </a:solidFill>
            </a:endParaRPr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3">
            <a:alphaModFix/>
          </a:blip>
          <a:srcRect b="0" l="11562" r="11562" t="0"/>
          <a:stretch/>
        </p:blipFill>
        <p:spPr>
          <a:xfrm>
            <a:off x="7501925" y="0"/>
            <a:ext cx="1642076" cy="1420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4"/>
          <p:cNvPicPr preferRelativeResize="0"/>
          <p:nvPr/>
        </p:nvPicPr>
        <p:blipFill rotWithShape="1">
          <a:blip r:embed="rId4">
            <a:alphaModFix/>
          </a:blip>
          <a:srcRect b="0" l="23863" r="10541" t="0"/>
          <a:stretch/>
        </p:blipFill>
        <p:spPr>
          <a:xfrm>
            <a:off x="1789487" y="0"/>
            <a:ext cx="1435959" cy="145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4"/>
          <p:cNvPicPr preferRelativeResize="0"/>
          <p:nvPr/>
        </p:nvPicPr>
        <p:blipFill rotWithShape="1">
          <a:blip r:embed="rId5">
            <a:alphaModFix/>
          </a:blip>
          <a:srcRect b="13235" l="2389" r="2399" t="7837"/>
          <a:stretch/>
        </p:blipFill>
        <p:spPr>
          <a:xfrm>
            <a:off x="4893825" y="0"/>
            <a:ext cx="2570998" cy="142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6">
            <a:alphaModFix/>
          </a:blip>
          <a:srcRect b="21073" l="0" r="0" t="0"/>
          <a:stretch/>
        </p:blipFill>
        <p:spPr>
          <a:xfrm>
            <a:off x="3262550" y="0"/>
            <a:ext cx="1594175" cy="1420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7">
            <a:alphaModFix/>
          </a:blip>
          <a:srcRect b="0" l="25404" r="19535" t="31086"/>
          <a:stretch/>
        </p:blipFill>
        <p:spPr>
          <a:xfrm>
            <a:off x="0" y="0"/>
            <a:ext cx="1752375" cy="145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8">
            <a:alphaModFix/>
          </a:blip>
          <a:srcRect b="12249" l="0" r="0" t="73096"/>
          <a:stretch/>
        </p:blipFill>
        <p:spPr>
          <a:xfrm flipH="1">
            <a:off x="0" y="1008713"/>
            <a:ext cx="9143999" cy="47398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722313" y="1040160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000">
                <a:solidFill>
                  <a:srgbClr val="C0CF67"/>
                </a:solidFill>
              </a:rPr>
              <a:t>KLKS høst 2025</a:t>
            </a:r>
            <a:endParaRPr sz="2000">
              <a:solidFill>
                <a:srgbClr val="C0CF6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250" y="65700"/>
            <a:ext cx="9144000" cy="69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no" sz="1520"/>
              <a:t>2.1 gjøre aktivitetene mer relevante og engasjerende, </a:t>
            </a:r>
            <a:endParaRPr b="0" sz="15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no" sz="1520"/>
              <a:t>og utvikle planleggingsverktøy som støtter opp under dette</a:t>
            </a:r>
            <a:endParaRPr b="0" sz="1520"/>
          </a:p>
        </p:txBody>
      </p:sp>
      <p:sp>
        <p:nvSpPr>
          <p:cNvPr id="136" name="Google Shape;136;p23"/>
          <p:cNvSpPr txBox="1"/>
          <p:nvPr>
            <p:ph type="title"/>
          </p:nvPr>
        </p:nvSpPr>
        <p:spPr>
          <a:xfrm>
            <a:off x="682575" y="901255"/>
            <a:ext cx="8229600" cy="822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2600"/>
              <a:t>Hvor mange sluttet fordi de syntes speiding var kjedelig/ensformig?</a:t>
            </a:r>
            <a:endParaRPr sz="2600"/>
          </a:p>
        </p:txBody>
      </p:sp>
      <p:pic>
        <p:nvPicPr>
          <p:cNvPr id="137" name="Google Shape;137;p23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138" name="Google Shape;138;p23"/>
          <p:cNvSpPr txBox="1"/>
          <p:nvPr>
            <p:ph type="title"/>
          </p:nvPr>
        </p:nvSpPr>
        <p:spPr>
          <a:xfrm>
            <a:off x="2677800" y="1408250"/>
            <a:ext cx="3788400" cy="246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500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4855"/>
              <a:t>14,5%</a:t>
            </a:r>
            <a:endParaRPr sz="4855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540875" y="1408300"/>
            <a:ext cx="3788400" cy="13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1833"/>
              <a:t>Har patruljer</a:t>
            </a:r>
            <a:endParaRPr b="0" sz="1833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33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4333"/>
              <a:t>46%</a:t>
            </a:r>
            <a:endParaRPr b="0" sz="183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45" name="Google Shape;145;p24"/>
          <p:cNvSpPr txBox="1"/>
          <p:nvPr>
            <p:ph type="title"/>
          </p:nvPr>
        </p:nvSpPr>
        <p:spPr>
          <a:xfrm>
            <a:off x="662875" y="625363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2600"/>
              <a:t>Hvor mange bruker patruljesystemet?</a:t>
            </a:r>
            <a:endParaRPr sz="2600"/>
          </a:p>
        </p:txBody>
      </p:sp>
      <p:pic>
        <p:nvPicPr>
          <p:cNvPr id="146" name="Google Shape;146;p24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147" name="Google Shape;147;p24"/>
          <p:cNvSpPr txBox="1"/>
          <p:nvPr>
            <p:ph type="title"/>
          </p:nvPr>
        </p:nvSpPr>
        <p:spPr>
          <a:xfrm>
            <a:off x="662875" y="19638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1520"/>
              <a:t>2.2 øke bruken av patruljesystemet, slik at speiderne får </a:t>
            </a:r>
            <a:endParaRPr b="0" sz="15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1520"/>
              <a:t>oppleve å mestre sammen og lede aktivitet selv</a:t>
            </a:r>
            <a:endParaRPr b="0" sz="15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5131"/>
              <a:buFont typeface="Arial"/>
              <a:buNone/>
            </a:pPr>
            <a:r>
              <a:t/>
            </a:r>
            <a:endParaRPr b="0" sz="15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/>
          </a:p>
        </p:txBody>
      </p:sp>
      <p:sp>
        <p:nvSpPr>
          <p:cNvPr id="148" name="Google Shape;148;p24"/>
          <p:cNvSpPr txBox="1"/>
          <p:nvPr>
            <p:ph type="title"/>
          </p:nvPr>
        </p:nvSpPr>
        <p:spPr>
          <a:xfrm>
            <a:off x="4486850" y="1408300"/>
            <a:ext cx="3788400" cy="13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1833"/>
              <a:t>Har egenstyrt aktivitet</a:t>
            </a:r>
            <a:endParaRPr b="0" sz="1833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33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4333"/>
              <a:t>33</a:t>
            </a:r>
            <a:r>
              <a:rPr b="0" lang="no" sz="4333"/>
              <a:t>%</a:t>
            </a:r>
            <a:endParaRPr b="0" sz="183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49" name="Google Shape;149;p24"/>
          <p:cNvSpPr txBox="1"/>
          <p:nvPr>
            <p:ph type="title"/>
          </p:nvPr>
        </p:nvSpPr>
        <p:spPr>
          <a:xfrm>
            <a:off x="662875" y="2940175"/>
            <a:ext cx="3788400" cy="13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1833"/>
              <a:t>Drar på patruljetur</a:t>
            </a:r>
            <a:endParaRPr b="0" sz="1833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33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4333"/>
              <a:t>25</a:t>
            </a:r>
            <a:r>
              <a:rPr b="0" lang="no" sz="4333"/>
              <a:t>%</a:t>
            </a:r>
            <a:endParaRPr b="0" sz="183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50" name="Google Shape;150;p24"/>
          <p:cNvSpPr txBox="1"/>
          <p:nvPr>
            <p:ph type="title"/>
          </p:nvPr>
        </p:nvSpPr>
        <p:spPr>
          <a:xfrm>
            <a:off x="4608850" y="2940175"/>
            <a:ext cx="3788400" cy="13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1833"/>
              <a:t>Driver førerpatruljearbeid</a:t>
            </a:r>
            <a:endParaRPr b="0" sz="1833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33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4333"/>
              <a:t>30</a:t>
            </a:r>
            <a:r>
              <a:rPr b="0" lang="no" sz="4333"/>
              <a:t>%</a:t>
            </a:r>
            <a:endParaRPr b="0" sz="183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662875" y="58593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2600"/>
              <a:t>Status for gjennomføring av grunntreningen</a:t>
            </a:r>
            <a:endParaRPr sz="2600"/>
          </a:p>
        </p:txBody>
      </p:sp>
      <p:pic>
        <p:nvPicPr>
          <p:cNvPr id="157" name="Google Shape;157;p25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158" name="Google Shape;158;p25"/>
          <p:cNvSpPr txBox="1"/>
          <p:nvPr>
            <p:ph type="title"/>
          </p:nvPr>
        </p:nvSpPr>
        <p:spPr>
          <a:xfrm>
            <a:off x="540875" y="1408300"/>
            <a:ext cx="3788400" cy="246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2200"/>
              <a:t>Antall kurs:</a:t>
            </a:r>
            <a:endParaRPr b="0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5000"/>
              <a:t>22</a:t>
            </a:r>
            <a:endParaRPr b="0"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59" name="Google Shape;159;p25"/>
          <p:cNvSpPr txBox="1"/>
          <p:nvPr>
            <p:ph type="title"/>
          </p:nvPr>
        </p:nvSpPr>
        <p:spPr>
          <a:xfrm>
            <a:off x="4963725" y="1340850"/>
            <a:ext cx="3788400" cy="246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2200"/>
              <a:t>Antall som fullførte et kurs:</a:t>
            </a:r>
            <a:endParaRPr b="0" sz="2200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5000"/>
              <a:t>306</a:t>
            </a:r>
            <a:endParaRPr b="0" sz="5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60" name="Google Shape;160;p25"/>
          <p:cNvSpPr txBox="1"/>
          <p:nvPr>
            <p:ph type="title"/>
          </p:nvPr>
        </p:nvSpPr>
        <p:spPr>
          <a:xfrm>
            <a:off x="662875" y="19638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5131"/>
              <a:buFont typeface="Arial"/>
              <a:buNone/>
            </a:pPr>
            <a:r>
              <a:rPr b="0" lang="no" sz="1520"/>
              <a:t>2.3 tilgjengeliggjøre og forenkle ledertreningen og utarbeide et helhetlig utviklingsløp for alle frivillige</a:t>
            </a:r>
            <a:endParaRPr b="0" sz="15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662875" y="586001"/>
            <a:ext cx="8229600" cy="2898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3900"/>
              <a:t>TYDELIGERE</a:t>
            </a:r>
            <a:endParaRPr sz="3900"/>
          </a:p>
        </p:txBody>
      </p:sp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type="title"/>
          </p:nvPr>
        </p:nvSpPr>
        <p:spPr>
          <a:xfrm>
            <a:off x="662875" y="58593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2600"/>
              <a:t>Speiding i media</a:t>
            </a:r>
            <a:endParaRPr sz="2600"/>
          </a:p>
        </p:txBody>
      </p:sp>
      <p:pic>
        <p:nvPicPr>
          <p:cNvPr id="174" name="Google Shape;174;p27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175" name="Google Shape;175;p27"/>
          <p:cNvSpPr txBox="1"/>
          <p:nvPr>
            <p:ph type="title"/>
          </p:nvPr>
        </p:nvSpPr>
        <p:spPr>
          <a:xfrm>
            <a:off x="540875" y="1408300"/>
            <a:ext cx="2714100" cy="246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2200"/>
              <a:t>Antall medietreff:</a:t>
            </a:r>
            <a:endParaRPr b="0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5000"/>
              <a:t>471</a:t>
            </a:r>
            <a:endParaRPr b="0"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76" name="Google Shape;176;p27"/>
          <p:cNvSpPr txBox="1"/>
          <p:nvPr>
            <p:ph type="title"/>
          </p:nvPr>
        </p:nvSpPr>
        <p:spPr>
          <a:xfrm>
            <a:off x="662875" y="19638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1520"/>
              <a:t>3.1 øke synligheten vår på måter som viser frem speidingens innhold og hva vi står for</a:t>
            </a:r>
            <a:endParaRPr b="0" sz="15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/>
          </a:p>
        </p:txBody>
      </p:sp>
      <p:sp>
        <p:nvSpPr>
          <p:cNvPr id="177" name="Google Shape;177;p27"/>
          <p:cNvSpPr txBox="1"/>
          <p:nvPr>
            <p:ph type="title"/>
          </p:nvPr>
        </p:nvSpPr>
        <p:spPr>
          <a:xfrm>
            <a:off x="3337800" y="1408300"/>
            <a:ext cx="2714100" cy="246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2200"/>
              <a:t>Andel positive treff</a:t>
            </a:r>
            <a:r>
              <a:rPr b="0" lang="no" sz="2200"/>
              <a:t>:</a:t>
            </a:r>
            <a:endParaRPr b="0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5000"/>
              <a:t>68%</a:t>
            </a:r>
            <a:endParaRPr b="0"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78" name="Google Shape;178;p27"/>
          <p:cNvSpPr txBox="1"/>
          <p:nvPr>
            <p:ph type="title"/>
          </p:nvPr>
        </p:nvSpPr>
        <p:spPr>
          <a:xfrm>
            <a:off x="6134725" y="1408300"/>
            <a:ext cx="2714100" cy="246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2200"/>
              <a:t>Andel treff som </a:t>
            </a:r>
            <a:r>
              <a:rPr b="0" lang="no" sz="2200"/>
              <a:t>viser </a:t>
            </a:r>
            <a:r>
              <a:rPr b="0" lang="no" sz="2200"/>
              <a:t>verdigrunnlaget:</a:t>
            </a:r>
            <a:endParaRPr b="0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5000"/>
              <a:t>34%</a:t>
            </a:r>
            <a:endParaRPr b="0"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type="title"/>
          </p:nvPr>
        </p:nvSpPr>
        <p:spPr>
          <a:xfrm>
            <a:off x="250" y="65700"/>
            <a:ext cx="9144000" cy="69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no" sz="1520"/>
              <a:t>3.2 skape bedre samsvar mellom vårt eget bilde og samfunnets oppfatning av organisasjonen</a:t>
            </a:r>
            <a:endParaRPr b="0" sz="1520"/>
          </a:p>
        </p:txBody>
      </p:sp>
      <p:sp>
        <p:nvSpPr>
          <p:cNvPr id="185" name="Google Shape;185;p28"/>
          <p:cNvSpPr txBox="1"/>
          <p:nvPr>
            <p:ph type="title"/>
          </p:nvPr>
        </p:nvSpPr>
        <p:spPr>
          <a:xfrm>
            <a:off x="662875" y="58593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2600"/>
              <a:t>Hvor mange vurderer speiding for sine barn?</a:t>
            </a:r>
            <a:endParaRPr sz="2600"/>
          </a:p>
        </p:txBody>
      </p:sp>
      <p:pic>
        <p:nvPicPr>
          <p:cNvPr id="186" name="Google Shape;186;p28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187" name="Google Shape;187;p28"/>
          <p:cNvSpPr txBox="1"/>
          <p:nvPr>
            <p:ph type="title"/>
          </p:nvPr>
        </p:nvSpPr>
        <p:spPr>
          <a:xfrm>
            <a:off x="2677800" y="1408300"/>
            <a:ext cx="3788400" cy="246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500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5000"/>
              <a:t>43%</a:t>
            </a:r>
            <a:endParaRPr b="0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>
            <p:ph type="title"/>
          </p:nvPr>
        </p:nvSpPr>
        <p:spPr>
          <a:xfrm>
            <a:off x="250" y="65700"/>
            <a:ext cx="9144000" cy="69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no" sz="1520"/>
              <a:t>3.3 gi medlemmene enda større grunn til å være stolte over speideridentiteten sin</a:t>
            </a:r>
            <a:endParaRPr b="0" sz="1520"/>
          </a:p>
        </p:txBody>
      </p:sp>
      <p:sp>
        <p:nvSpPr>
          <p:cNvPr id="194" name="Google Shape;194;p29"/>
          <p:cNvSpPr txBox="1"/>
          <p:nvPr>
            <p:ph type="title"/>
          </p:nvPr>
        </p:nvSpPr>
        <p:spPr>
          <a:xfrm>
            <a:off x="662875" y="58593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2600"/>
              <a:t>Hvor stolt er medlemmer i speideralder over sin speideridentitet?</a:t>
            </a:r>
            <a:endParaRPr sz="2600"/>
          </a:p>
        </p:txBody>
      </p:sp>
      <p:pic>
        <p:nvPicPr>
          <p:cNvPr id="195" name="Google Shape;195;p29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196" name="Google Shape;196;p29"/>
          <p:cNvSpPr txBox="1"/>
          <p:nvPr>
            <p:ph type="title"/>
          </p:nvPr>
        </p:nvSpPr>
        <p:spPr>
          <a:xfrm>
            <a:off x="2677800" y="1408300"/>
            <a:ext cx="3788400" cy="246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2500"/>
              <a:t>På en skala fra 1 - 5</a:t>
            </a:r>
            <a:endParaRPr b="0" sz="2500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5000"/>
              <a:t>4,38</a:t>
            </a:r>
            <a:endParaRPr b="0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/>
          <p:nvPr>
            <p:ph type="title"/>
          </p:nvPr>
        </p:nvSpPr>
        <p:spPr>
          <a:xfrm>
            <a:off x="662875" y="58593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600"/>
              <a:t>Diskuter</a:t>
            </a:r>
            <a:endParaRPr sz="2600"/>
          </a:p>
        </p:txBody>
      </p:sp>
      <p:pic>
        <p:nvPicPr>
          <p:cNvPr id="203" name="Google Shape;203;p30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204" name="Google Shape;204;p30"/>
          <p:cNvSpPr txBox="1"/>
          <p:nvPr>
            <p:ph type="title"/>
          </p:nvPr>
        </p:nvSpPr>
        <p:spPr>
          <a:xfrm>
            <a:off x="540875" y="1408300"/>
            <a:ext cx="8430900" cy="246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Hvilke av tallene blir du/dere særlig motivert for å jobbe for å forbedre?</a:t>
            </a:r>
            <a:endParaRPr b="0" sz="2500"/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Hvilke tiltak får du/dere lyst til å sette i verk i egen krets / eget korps?</a:t>
            </a:r>
            <a:endParaRPr b="0" sz="2500"/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Signaler til SST: Hvor bør vi som organisasjon prioritere mest ressurser i årene som kommer? Hva er det aller viktigste i strategi og arbeidsplan?</a:t>
            </a:r>
            <a:endParaRPr b="0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/>
          <p:nvPr/>
        </p:nvSpPr>
        <p:spPr>
          <a:xfrm>
            <a:off x="685788" y="2108772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4000">
                <a:solidFill>
                  <a:srgbClr val="486B7F"/>
                </a:solidFill>
              </a:rPr>
              <a:t>Pause</a:t>
            </a:r>
            <a:endParaRPr b="1" sz="4000">
              <a:solidFill>
                <a:srgbClr val="486B7F"/>
              </a:solidFill>
            </a:endParaRPr>
          </a:p>
        </p:txBody>
      </p:sp>
      <p:sp>
        <p:nvSpPr>
          <p:cNvPr id="210" name="Google Shape;210;p31"/>
          <p:cNvSpPr txBox="1"/>
          <p:nvPr/>
        </p:nvSpPr>
        <p:spPr>
          <a:xfrm>
            <a:off x="685800" y="2923207"/>
            <a:ext cx="77724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000">
                <a:solidFill>
                  <a:srgbClr val="3F3F3F"/>
                </a:solidFill>
              </a:rPr>
              <a:t>Tilbake 10:15</a:t>
            </a:r>
            <a:endParaRPr sz="2000">
              <a:solidFill>
                <a:srgbClr val="3F3F3F"/>
              </a:solidFill>
            </a:endParaRPr>
          </a:p>
        </p:txBody>
      </p:sp>
      <p:pic>
        <p:nvPicPr>
          <p:cNvPr id="211" name="Google Shape;21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6456" y="-6"/>
            <a:ext cx="1561356" cy="1561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t bilde som inneholder utendørs, vann, innsjø, vanndam&#10;&#10;Automatisk generert beskrivelse" id="216" name="Google Shape;216;p32"/>
          <p:cNvPicPr preferRelativeResize="0"/>
          <p:nvPr/>
        </p:nvPicPr>
        <p:blipFill rotWithShape="1">
          <a:blip r:embed="rId3">
            <a:alphaModFix/>
          </a:blip>
          <a:srcRect b="35276" l="0" r="0" t="28675"/>
          <a:stretch/>
        </p:blipFill>
        <p:spPr>
          <a:xfrm>
            <a:off x="-10675" y="0"/>
            <a:ext cx="9165350" cy="330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2"/>
          <p:cNvSpPr txBox="1"/>
          <p:nvPr/>
        </p:nvSpPr>
        <p:spPr>
          <a:xfrm>
            <a:off x="1828800" y="3303820"/>
            <a:ext cx="54864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700">
                <a:solidFill>
                  <a:srgbClr val="F1C232"/>
                </a:solidFill>
              </a:rPr>
              <a:t>Kretsstruktur / Kretsleders rolle</a:t>
            </a:r>
            <a:endParaRPr b="1" sz="2700">
              <a:solidFill>
                <a:srgbClr val="F1C23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2100">
                <a:solidFill>
                  <a:srgbClr val="3F3F3F"/>
                </a:solidFill>
              </a:rPr>
              <a:t> Peer-Johan, Katarina og Eirik</a:t>
            </a:r>
            <a:endParaRPr sz="2100">
              <a:solidFill>
                <a:srgbClr val="3F3F3F"/>
              </a:solidFill>
            </a:endParaRPr>
          </a:p>
        </p:txBody>
      </p:sp>
      <p:pic>
        <p:nvPicPr>
          <p:cNvPr id="218" name="Google Shape;21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4500" y="6"/>
            <a:ext cx="1713305" cy="164557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2"/>
          <p:cNvSpPr txBox="1"/>
          <p:nvPr/>
        </p:nvSpPr>
        <p:spPr>
          <a:xfrm rot="-5400000">
            <a:off x="-1705325" y="1691141"/>
            <a:ext cx="37338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" sz="900">
                <a:solidFill>
                  <a:srgbClr val="ECECEC"/>
                </a:solidFill>
              </a:rPr>
              <a:t>Foto: Ola Normann</a:t>
            </a:r>
            <a:endParaRPr sz="900">
              <a:solidFill>
                <a:srgbClr val="ECECE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14858" l="0" r="0" t="38780"/>
          <a:stretch/>
        </p:blipFill>
        <p:spPr>
          <a:xfrm>
            <a:off x="0" y="1"/>
            <a:ext cx="9144001" cy="317947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3213050" y="3253195"/>
            <a:ext cx="54864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800">
                <a:solidFill>
                  <a:srgbClr val="486B7F"/>
                </a:solidFill>
              </a:rPr>
              <a:t>Arbeidsplan</a:t>
            </a:r>
            <a:endParaRPr b="1" sz="2800">
              <a:solidFill>
                <a:srgbClr val="486B7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000">
                <a:solidFill>
                  <a:srgbClr val="3F3F3F"/>
                </a:solidFill>
              </a:rPr>
              <a:t> Eirik og Silje</a:t>
            </a:r>
            <a:endParaRPr sz="2000">
              <a:solidFill>
                <a:srgbClr val="3F3F3F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4500" y="6"/>
            <a:ext cx="1713305" cy="164557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 rot="-5400000">
            <a:off x="-1705325" y="1691141"/>
            <a:ext cx="37338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" sz="900">
                <a:solidFill>
                  <a:srgbClr val="ECECEC"/>
                </a:solidFill>
              </a:rPr>
              <a:t>Foto: Ola Normann</a:t>
            </a:r>
            <a:endParaRPr sz="900">
              <a:solidFill>
                <a:srgbClr val="ECECEC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/>
          <p:nvPr>
            <p:ph type="title"/>
          </p:nvPr>
        </p:nvSpPr>
        <p:spPr>
          <a:xfrm>
            <a:off x="1873050" y="3677450"/>
            <a:ext cx="5397900" cy="8418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4800">
                <a:solidFill>
                  <a:schemeClr val="lt1"/>
                </a:solidFill>
              </a:rPr>
              <a:t>Kretsleders rolle</a:t>
            </a:r>
            <a:endParaRPr b="1" sz="4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/>
          <p:nvPr>
            <p:ph type="title"/>
          </p:nvPr>
        </p:nvSpPr>
        <p:spPr>
          <a:xfrm>
            <a:off x="457200" y="33933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4800"/>
              <a:t>Fremtidstenking</a:t>
            </a:r>
            <a:endParaRPr sz="4800"/>
          </a:p>
        </p:txBody>
      </p:sp>
      <p:pic>
        <p:nvPicPr>
          <p:cNvPr id="231" name="Google Shape;231;p34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232" name="Google Shape;232;p34"/>
          <p:cNvSpPr txBox="1"/>
          <p:nvPr>
            <p:ph type="title"/>
          </p:nvPr>
        </p:nvSpPr>
        <p:spPr>
          <a:xfrm>
            <a:off x="540875" y="1108550"/>
            <a:ext cx="8145900" cy="315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2400"/>
              <a:t>Se for dere at vi bygger opp NSF helt på nytt og skal lage et nivå mellom gruppene og nasjonalleddet</a:t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2400"/>
              <a:t>Hvordan hadde det sett ut?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2400"/>
              <a:t>4 personer per gruppe</a:t>
            </a:r>
            <a:endParaRPr b="0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5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239" name="Google Shape;239;p35"/>
          <p:cNvSpPr txBox="1"/>
          <p:nvPr>
            <p:ph type="title"/>
          </p:nvPr>
        </p:nvSpPr>
        <p:spPr>
          <a:xfrm>
            <a:off x="540875" y="345250"/>
            <a:ext cx="8145900" cy="392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3600"/>
              <a:t>Hvilke oppgaver skal dette nivået ivareta?</a:t>
            </a:r>
            <a:endParaRPr b="0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2400"/>
              <a:t>(som ikke løses av lokalforeninger eller nasjonalleddet)</a:t>
            </a:r>
            <a:endParaRPr b="0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2400"/>
              <a:t>10 min diskusjon i gruppen</a:t>
            </a:r>
            <a:endParaRPr b="0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6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246" name="Google Shape;246;p36"/>
          <p:cNvSpPr txBox="1"/>
          <p:nvPr>
            <p:ph type="title"/>
          </p:nvPr>
        </p:nvSpPr>
        <p:spPr>
          <a:xfrm>
            <a:off x="540875" y="345250"/>
            <a:ext cx="8145900" cy="392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3600"/>
              <a:t>Hvilken støtte/struktur trenger man for å løse disse oppgavene?</a:t>
            </a:r>
            <a:endParaRPr b="0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2400"/>
              <a:t>10 min diskusjon i gruppen</a:t>
            </a:r>
            <a:endParaRPr b="0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7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253" name="Google Shape;253;p37"/>
          <p:cNvSpPr txBox="1"/>
          <p:nvPr>
            <p:ph type="title"/>
          </p:nvPr>
        </p:nvSpPr>
        <p:spPr>
          <a:xfrm>
            <a:off x="540875" y="345250"/>
            <a:ext cx="8145900" cy="392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3600"/>
              <a:t>Hvilke virkemidler skal man bruke for å sikre at alle gjør disse oppgavene?</a:t>
            </a:r>
            <a:endParaRPr b="0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2400"/>
              <a:t>10 min diskusjon i gruppen</a:t>
            </a:r>
            <a:endParaRPr b="0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8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260" name="Google Shape;260;p38"/>
          <p:cNvSpPr txBox="1"/>
          <p:nvPr>
            <p:ph type="title"/>
          </p:nvPr>
        </p:nvSpPr>
        <p:spPr>
          <a:xfrm>
            <a:off x="540875" y="756250"/>
            <a:ext cx="8145900" cy="351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3000"/>
              <a:t>Gjennomgang, oppsummering og veien videre blir en egen økt på søndag</a:t>
            </a:r>
            <a:endParaRPr b="0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9"/>
          <p:cNvPicPr preferRelativeResize="0"/>
          <p:nvPr/>
        </p:nvPicPr>
        <p:blipFill rotWithShape="1">
          <a:blip r:embed="rId3">
            <a:alphaModFix/>
          </a:blip>
          <a:srcRect b="0" l="3446" r="0" t="0"/>
          <a:stretch/>
        </p:blipFill>
        <p:spPr>
          <a:xfrm>
            <a:off x="0" y="0"/>
            <a:ext cx="8534399" cy="29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6456" y="-6"/>
            <a:ext cx="1561356" cy="156135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9"/>
          <p:cNvSpPr txBox="1"/>
          <p:nvPr/>
        </p:nvSpPr>
        <p:spPr>
          <a:xfrm>
            <a:off x="657546" y="2338933"/>
            <a:ext cx="78372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4000">
                <a:solidFill>
                  <a:srgbClr val="C0CF67"/>
                </a:solidFill>
              </a:rPr>
              <a:t>Lunsj</a:t>
            </a:r>
            <a:endParaRPr b="1" sz="4000">
              <a:solidFill>
                <a:srgbClr val="C0CF67"/>
              </a:solidFill>
            </a:endParaRPr>
          </a:p>
        </p:txBody>
      </p:sp>
      <p:sp>
        <p:nvSpPr>
          <p:cNvPr id="268" name="Google Shape;268;p39"/>
          <p:cNvSpPr txBox="1"/>
          <p:nvPr/>
        </p:nvSpPr>
        <p:spPr>
          <a:xfrm>
            <a:off x="653400" y="2948047"/>
            <a:ext cx="78372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000">
                <a:solidFill>
                  <a:srgbClr val="3F3F3F"/>
                </a:solidFill>
              </a:rPr>
              <a:t>Vi starter igjen 13:00</a:t>
            </a:r>
            <a:endParaRPr sz="20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t bilde som inneholder utendørs, vann, innsjø, vanndam&#10;&#10;Automatisk generert beskrivelse" id="273" name="Google Shape;27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68763">
            <a:off x="5604673" y="661748"/>
            <a:ext cx="2995555" cy="2995579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274" name="Google Shape;274;p40"/>
          <p:cNvSpPr txBox="1"/>
          <p:nvPr/>
        </p:nvSpPr>
        <p:spPr>
          <a:xfrm rot="-5400000">
            <a:off x="8017128" y="944450"/>
            <a:ext cx="20883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Foto:</a:t>
            </a:r>
            <a:r>
              <a:rPr lang="no" sz="900">
                <a:solidFill>
                  <a:srgbClr val="3F3F3F"/>
                </a:solidFill>
              </a:rPr>
              <a:t> </a:t>
            </a:r>
            <a:r>
              <a:rPr b="0" lang="no"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Navn Navnesen</a:t>
            </a:r>
            <a:endParaRPr b="0" sz="9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0"/>
          <p:cNvSpPr txBox="1"/>
          <p:nvPr/>
        </p:nvSpPr>
        <p:spPr>
          <a:xfrm>
            <a:off x="404825" y="2046574"/>
            <a:ext cx="77724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4000">
                <a:solidFill>
                  <a:srgbClr val="C0CF67"/>
                </a:solidFill>
              </a:rPr>
              <a:t>Valg</a:t>
            </a:r>
            <a:endParaRPr b="1" sz="4000">
              <a:solidFill>
                <a:srgbClr val="C0CF67"/>
              </a:solidFill>
            </a:endParaRPr>
          </a:p>
        </p:txBody>
      </p:sp>
      <p:sp>
        <p:nvSpPr>
          <p:cNvPr id="276" name="Google Shape;276;p40"/>
          <p:cNvSpPr txBox="1"/>
          <p:nvPr/>
        </p:nvSpPr>
        <p:spPr>
          <a:xfrm>
            <a:off x="404825" y="2571756"/>
            <a:ext cx="77724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000">
                <a:solidFill>
                  <a:srgbClr val="486B7F"/>
                </a:solidFill>
              </a:rPr>
              <a:t>Peer-Johan og Marte</a:t>
            </a:r>
            <a:endParaRPr sz="2000">
              <a:solidFill>
                <a:srgbClr val="486B7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1"/>
          <p:cNvSpPr txBox="1"/>
          <p:nvPr/>
        </p:nvSpPr>
        <p:spPr>
          <a:xfrm>
            <a:off x="3213050" y="3253195"/>
            <a:ext cx="54864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800">
                <a:solidFill>
                  <a:srgbClr val="486B7F"/>
                </a:solidFill>
              </a:rPr>
              <a:t>Eiendom</a:t>
            </a:r>
            <a:endParaRPr b="1" sz="2800">
              <a:solidFill>
                <a:srgbClr val="486B7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000">
                <a:solidFill>
                  <a:srgbClr val="3F3F3F"/>
                </a:solidFill>
              </a:rPr>
              <a:t> Eirik og Sturla</a:t>
            </a:r>
            <a:endParaRPr sz="2000">
              <a:solidFill>
                <a:srgbClr val="3F3F3F"/>
              </a:solidFill>
            </a:endParaRPr>
          </a:p>
        </p:txBody>
      </p:sp>
      <p:pic>
        <p:nvPicPr>
          <p:cNvPr id="282" name="Google Shape;28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4500" y="6"/>
            <a:ext cx="1713305" cy="164557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1"/>
          <p:cNvSpPr txBox="1"/>
          <p:nvPr/>
        </p:nvSpPr>
        <p:spPr>
          <a:xfrm rot="-5400000">
            <a:off x="-1705325" y="1691141"/>
            <a:ext cx="37338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" sz="900">
                <a:solidFill>
                  <a:srgbClr val="ECECEC"/>
                </a:solidFill>
              </a:rPr>
              <a:t>Foto: Ola Normann</a:t>
            </a:r>
            <a:endParaRPr sz="900">
              <a:solidFill>
                <a:srgbClr val="ECECEC"/>
              </a:solidFill>
            </a:endParaRPr>
          </a:p>
        </p:txBody>
      </p:sp>
      <p:pic>
        <p:nvPicPr>
          <p:cNvPr id="284" name="Google Shape;28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5875" y="-328075"/>
            <a:ext cx="7620000" cy="34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/>
          <p:cNvSpPr txBox="1"/>
          <p:nvPr>
            <p:ph type="title"/>
          </p:nvPr>
        </p:nvSpPr>
        <p:spPr>
          <a:xfrm>
            <a:off x="662875" y="58593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600"/>
              <a:t>Det finnes mange måter å eie en eiendom på</a:t>
            </a:r>
            <a:endParaRPr sz="2600"/>
          </a:p>
        </p:txBody>
      </p:sp>
      <p:pic>
        <p:nvPicPr>
          <p:cNvPr id="291" name="Google Shape;291;p42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292" name="Google Shape;292;p42"/>
          <p:cNvSpPr txBox="1"/>
          <p:nvPr>
            <p:ph type="title"/>
          </p:nvPr>
        </p:nvSpPr>
        <p:spPr>
          <a:xfrm>
            <a:off x="540875" y="1553663"/>
            <a:ext cx="8430900" cy="231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Heleid av speidergruppe/krets/korps</a:t>
            </a:r>
            <a:endParaRPr b="0" sz="2500"/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Festet</a:t>
            </a:r>
            <a:endParaRPr b="0" sz="2500"/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På annens grunn (Ikke utskilt eiendom)</a:t>
            </a:r>
            <a:endParaRPr b="0" sz="2500"/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Eid av stiftelse</a:t>
            </a:r>
            <a:endParaRPr b="0" sz="2500"/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Eid av “foreldrelag” eller annen utdatert eier</a:t>
            </a:r>
            <a:endParaRPr b="0" sz="2500"/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Leid med skriftlig leieavtale</a:t>
            </a:r>
            <a:endParaRPr b="0" sz="2500"/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Leid med muntlig leieavtale</a:t>
            </a:r>
            <a:endParaRPr b="0" sz="2500"/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Annet?</a:t>
            </a:r>
            <a:endParaRPr b="0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662875" y="58593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600"/>
              <a:t>Prosessen</a:t>
            </a:r>
            <a:endParaRPr sz="2600"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7710" y="387752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78" name="Google Shape;78;p16"/>
          <p:cNvSpPr txBox="1"/>
          <p:nvPr>
            <p:ph type="title"/>
          </p:nvPr>
        </p:nvSpPr>
        <p:spPr>
          <a:xfrm>
            <a:off x="540875" y="1408300"/>
            <a:ext cx="8430900" cy="246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Arbeidsplanen ble vedtatt på Speidertinget 2024, sammen med den nye strategien</a:t>
            </a:r>
            <a:endParaRPr b="0" sz="2500"/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Flere, bedre, tydeligere</a:t>
            </a:r>
            <a:endParaRPr b="0" sz="2500"/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Prosess med FK, KS og SST i januar 2025</a:t>
            </a:r>
            <a:endParaRPr b="0" sz="2500"/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Vi følger opp arbeidet og gjør avklaringer sammen underveis</a:t>
            </a:r>
            <a:endParaRPr b="0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3"/>
          <p:cNvSpPr txBox="1"/>
          <p:nvPr>
            <p:ph type="title"/>
          </p:nvPr>
        </p:nvSpPr>
        <p:spPr>
          <a:xfrm>
            <a:off x="662875" y="58593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600"/>
              <a:t>Mye rart altså… Lurt å få kontroll!</a:t>
            </a:r>
            <a:endParaRPr sz="2600"/>
          </a:p>
        </p:txBody>
      </p:sp>
      <p:pic>
        <p:nvPicPr>
          <p:cNvPr id="299" name="Google Shape;299;p43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300" name="Google Shape;300;p43"/>
          <p:cNvSpPr txBox="1"/>
          <p:nvPr>
            <p:ph type="title"/>
          </p:nvPr>
        </p:nvSpPr>
        <p:spPr>
          <a:xfrm>
            <a:off x="540875" y="1553663"/>
            <a:ext cx="8430900" cy="231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❖"/>
            </a:pPr>
            <a:r>
              <a:rPr b="0" lang="no" sz="2500"/>
              <a:t>Lurt at faktisk eier og registrert eier samsvarer</a:t>
            </a:r>
            <a:endParaRPr b="0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❖"/>
            </a:pPr>
            <a:r>
              <a:rPr b="0" lang="no" sz="2500"/>
              <a:t>Halvgode avtaler fra en annen tid står seg ikke nødvendigvis i 2025</a:t>
            </a:r>
            <a:endParaRPr b="0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❖"/>
            </a:pPr>
            <a:r>
              <a:rPr b="0" lang="no" sz="2500"/>
              <a:t>Sitt stille i båten vs sikre rettighetene sine</a:t>
            </a:r>
            <a:endParaRPr b="0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❖"/>
            </a:pPr>
            <a:r>
              <a:rPr b="0" lang="no" sz="2500"/>
              <a:t>Problemer oppstår ofte ved eierskifte/generasjonsskifte</a:t>
            </a:r>
            <a:endParaRPr b="0" sz="25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4"/>
          <p:cNvSpPr txBox="1"/>
          <p:nvPr/>
        </p:nvSpPr>
        <p:spPr>
          <a:xfrm>
            <a:off x="685788" y="2108772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486B7F"/>
              </a:solidFill>
            </a:endParaRPr>
          </a:p>
        </p:txBody>
      </p:sp>
      <p:sp>
        <p:nvSpPr>
          <p:cNvPr id="306" name="Google Shape;306;p44"/>
          <p:cNvSpPr txBox="1"/>
          <p:nvPr/>
        </p:nvSpPr>
        <p:spPr>
          <a:xfrm>
            <a:off x="685800" y="2923207"/>
            <a:ext cx="77724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F3F3F"/>
              </a:solidFill>
            </a:endParaRPr>
          </a:p>
        </p:txBody>
      </p:sp>
      <p:pic>
        <p:nvPicPr>
          <p:cNvPr id="307" name="Google Shape;30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6456" y="-6"/>
            <a:ext cx="1561356" cy="1561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87550"/>
            <a:ext cx="7354051" cy="4066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5"/>
          <p:cNvSpPr txBox="1"/>
          <p:nvPr>
            <p:ph type="title"/>
          </p:nvPr>
        </p:nvSpPr>
        <p:spPr>
          <a:xfrm>
            <a:off x="662875" y="58593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600"/>
              <a:t>Muligheter for å få orden</a:t>
            </a:r>
            <a:endParaRPr sz="2600"/>
          </a:p>
        </p:txBody>
      </p:sp>
      <p:pic>
        <p:nvPicPr>
          <p:cNvPr id="315" name="Google Shape;315;p45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316" name="Google Shape;316;p45"/>
          <p:cNvSpPr txBox="1"/>
          <p:nvPr>
            <p:ph type="title"/>
          </p:nvPr>
        </p:nvSpPr>
        <p:spPr>
          <a:xfrm>
            <a:off x="540875" y="1553663"/>
            <a:ext cx="8430900" cy="231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Ved løpenummer: Bevise at man er samme juridiske enhet</a:t>
            </a:r>
            <a:endParaRPr b="0" sz="2500"/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Overdra med skjøte - kjøpesum 0 kr</a:t>
            </a:r>
            <a:endParaRPr b="0" sz="2500"/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Grunnbokshjemmel etter kunngjøring</a:t>
            </a:r>
            <a:endParaRPr b="0" sz="2500"/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Feste: ikke gitt at festeavtale kan overføres til ny eier - må sjekkes</a:t>
            </a:r>
            <a:endParaRPr b="0" sz="2500"/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46"/>
          <p:cNvPicPr preferRelativeResize="0"/>
          <p:nvPr/>
        </p:nvPicPr>
        <p:blipFill rotWithShape="1">
          <a:blip r:embed="rId3">
            <a:alphaModFix/>
          </a:blip>
          <a:srcRect b="7745" l="6182" r="0" t="19733"/>
          <a:stretch/>
        </p:blipFill>
        <p:spPr>
          <a:xfrm>
            <a:off x="-40350" y="0"/>
            <a:ext cx="92246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6"/>
          <p:cNvSpPr txBox="1"/>
          <p:nvPr/>
        </p:nvSpPr>
        <p:spPr>
          <a:xfrm>
            <a:off x="311950" y="1622525"/>
            <a:ext cx="8229600" cy="30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000">
                <a:solidFill>
                  <a:srgbClr val="FFFFFF"/>
                </a:solidFill>
              </a:rPr>
              <a:t>Bueskyting</a:t>
            </a:r>
            <a:endParaRPr b="1"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000">
                <a:solidFill>
                  <a:srgbClr val="FFFFFF"/>
                </a:solidFill>
              </a:rPr>
              <a:t>Luftetur på RS-anlegget</a:t>
            </a:r>
            <a:endParaRPr b="1"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000">
                <a:solidFill>
                  <a:srgbClr val="FFFFFF"/>
                </a:solidFill>
              </a:rPr>
              <a:t>Bading</a:t>
            </a:r>
            <a:endParaRPr b="1" sz="2000">
              <a:solidFill>
                <a:srgbClr val="FFFFFF"/>
              </a:solidFill>
            </a:endParaRPr>
          </a:p>
        </p:txBody>
      </p:sp>
      <p:pic>
        <p:nvPicPr>
          <p:cNvPr id="323" name="Google Shape;32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0350" y="4269655"/>
            <a:ext cx="9224699" cy="873844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6"/>
          <p:cNvSpPr txBox="1"/>
          <p:nvPr/>
        </p:nvSpPr>
        <p:spPr>
          <a:xfrm rot="-5400000">
            <a:off x="7262400" y="1691141"/>
            <a:ext cx="37338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" sz="900">
                <a:solidFill>
                  <a:schemeClr val="accent3"/>
                </a:solidFill>
              </a:rPr>
              <a:t>Foto: Thomas Markento Andresen</a:t>
            </a:r>
            <a:endParaRPr sz="9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47"/>
          <p:cNvPicPr preferRelativeResize="0"/>
          <p:nvPr/>
        </p:nvPicPr>
        <p:blipFill rotWithShape="1">
          <a:blip r:embed="rId3">
            <a:alphaModFix/>
          </a:blip>
          <a:srcRect b="12249" l="0" r="0" t="73096"/>
          <a:stretch/>
        </p:blipFill>
        <p:spPr>
          <a:xfrm flipH="1">
            <a:off x="0" y="1008713"/>
            <a:ext cx="9143999" cy="473982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7"/>
          <p:cNvSpPr txBox="1"/>
          <p:nvPr/>
        </p:nvSpPr>
        <p:spPr>
          <a:xfrm>
            <a:off x="722325" y="1662049"/>
            <a:ext cx="77724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6000">
                <a:solidFill>
                  <a:srgbClr val="C0CF67"/>
                </a:solidFill>
              </a:rPr>
              <a:t>Speidertinget</a:t>
            </a:r>
            <a:endParaRPr b="1" sz="6000">
              <a:solidFill>
                <a:srgbClr val="C0CF67"/>
              </a:solidFill>
            </a:endParaRPr>
          </a:p>
        </p:txBody>
      </p:sp>
      <p:sp>
        <p:nvSpPr>
          <p:cNvPr id="331" name="Google Shape;331;p47"/>
          <p:cNvSpPr txBox="1"/>
          <p:nvPr/>
        </p:nvSpPr>
        <p:spPr>
          <a:xfrm>
            <a:off x="746400" y="2345831"/>
            <a:ext cx="77724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86B7F"/>
              </a:solidFill>
            </a:endParaRPr>
          </a:p>
        </p:txBody>
      </p:sp>
      <p:sp>
        <p:nvSpPr>
          <p:cNvPr id="332" name="Google Shape;332;p47"/>
          <p:cNvSpPr txBox="1"/>
          <p:nvPr/>
        </p:nvSpPr>
        <p:spPr>
          <a:xfrm>
            <a:off x="4891800" y="2952850"/>
            <a:ext cx="36270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C0CF6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C0CF67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48"/>
          <p:cNvPicPr preferRelativeResize="0"/>
          <p:nvPr/>
        </p:nvPicPr>
        <p:blipFill rotWithShape="1">
          <a:blip r:embed="rId3">
            <a:alphaModFix/>
          </a:blip>
          <a:srcRect b="12249" l="0" r="0" t="73096"/>
          <a:stretch/>
        </p:blipFill>
        <p:spPr>
          <a:xfrm flipH="1">
            <a:off x="0" y="1008713"/>
            <a:ext cx="9143999" cy="473982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8"/>
          <p:cNvSpPr txBox="1"/>
          <p:nvPr/>
        </p:nvSpPr>
        <p:spPr>
          <a:xfrm>
            <a:off x="722325" y="1662049"/>
            <a:ext cx="77724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4000">
                <a:solidFill>
                  <a:srgbClr val="C0CF67"/>
                </a:solidFill>
              </a:rPr>
              <a:t>Henstillinger fra speidertinger 2024</a:t>
            </a:r>
            <a:endParaRPr b="1" sz="4000">
              <a:solidFill>
                <a:srgbClr val="C0CF67"/>
              </a:solidFill>
            </a:endParaRPr>
          </a:p>
        </p:txBody>
      </p:sp>
      <p:sp>
        <p:nvSpPr>
          <p:cNvPr id="339" name="Google Shape;339;p48"/>
          <p:cNvSpPr txBox="1"/>
          <p:nvPr/>
        </p:nvSpPr>
        <p:spPr>
          <a:xfrm>
            <a:off x="746400" y="2345831"/>
            <a:ext cx="77724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86B7F"/>
              </a:solidFill>
            </a:endParaRPr>
          </a:p>
        </p:txBody>
      </p:sp>
      <p:sp>
        <p:nvSpPr>
          <p:cNvPr id="340" name="Google Shape;340;p48"/>
          <p:cNvSpPr txBox="1"/>
          <p:nvPr/>
        </p:nvSpPr>
        <p:spPr>
          <a:xfrm>
            <a:off x="4891800" y="2952850"/>
            <a:ext cx="36270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C0CF6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C0CF67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9"/>
          <p:cNvSpPr txBox="1"/>
          <p:nvPr>
            <p:ph type="title"/>
          </p:nvPr>
        </p:nvSpPr>
        <p:spPr>
          <a:xfrm>
            <a:off x="662875" y="58593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500"/>
              <a:t>Friluftsliv inn i formålsparagrafen</a:t>
            </a:r>
            <a:endParaRPr sz="2600"/>
          </a:p>
        </p:txBody>
      </p:sp>
      <p:pic>
        <p:nvPicPr>
          <p:cNvPr id="347" name="Google Shape;347;p49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348" name="Google Shape;348;p49"/>
          <p:cNvSpPr txBox="1"/>
          <p:nvPr>
            <p:ph type="title"/>
          </p:nvPr>
        </p:nvSpPr>
        <p:spPr>
          <a:xfrm>
            <a:off x="540875" y="1553663"/>
            <a:ext cx="8430900" cy="231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2500"/>
              <a:t>Speidertinget henstiller Speiderstyret til å fremme endring av § 1-1, formålsparagrafen, på Speidertinget i 2026. Det er ønskelig at Speiderstyret fremmer et forslag til endring som bedre sikrer et økonomisk grunnlag for Norges speiderforbunds fremtidige arbeid. </a:t>
            </a:r>
            <a:endParaRPr sz="2400"/>
          </a:p>
        </p:txBody>
      </p:sp>
      <p:pic>
        <p:nvPicPr>
          <p:cNvPr id="349" name="Google Shape;349;p49" title="nathan-dumlao-5Hl5reICevY-unsplash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2737" y="92550"/>
            <a:ext cx="2918525" cy="418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0"/>
          <p:cNvSpPr txBox="1"/>
          <p:nvPr>
            <p:ph type="title"/>
          </p:nvPr>
        </p:nvSpPr>
        <p:spPr>
          <a:xfrm>
            <a:off x="662875" y="58593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2500"/>
              <a:t>Programsamarbeid KFUK-KFUM-speiderne</a:t>
            </a:r>
            <a:endParaRPr sz="2600"/>
          </a:p>
        </p:txBody>
      </p:sp>
      <p:pic>
        <p:nvPicPr>
          <p:cNvPr id="356" name="Google Shape;356;p50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357" name="Google Shape;357;p50"/>
          <p:cNvSpPr txBox="1"/>
          <p:nvPr>
            <p:ph type="title"/>
          </p:nvPr>
        </p:nvSpPr>
        <p:spPr>
          <a:xfrm>
            <a:off x="540875" y="1553663"/>
            <a:ext cx="8430900" cy="231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2500"/>
              <a:t>Speidertinget henstiller Speiderstyret til å se på muligheten for å samarbeide med KFUK-KFUM-speiderne i arbeidet med speiderprogrammet.</a:t>
            </a:r>
            <a:endParaRPr sz="2400"/>
          </a:p>
        </p:txBody>
      </p:sp>
      <p:pic>
        <p:nvPicPr>
          <p:cNvPr id="358" name="Google Shape;358;p50" title="nathan-dumlao-5Hl5reICevY-unsplash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5975" y="492225"/>
            <a:ext cx="2696024" cy="3767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50" title="sincerely-media-3KEFp35FVB0-unsplash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998" y="492225"/>
            <a:ext cx="2510801" cy="376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1"/>
          <p:cNvSpPr txBox="1"/>
          <p:nvPr>
            <p:ph type="title"/>
          </p:nvPr>
        </p:nvSpPr>
        <p:spPr>
          <a:xfrm>
            <a:off x="662875" y="58593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2500"/>
              <a:t>Rollemarkering for roverombud</a:t>
            </a:r>
            <a:endParaRPr sz="2600"/>
          </a:p>
        </p:txBody>
      </p:sp>
      <p:pic>
        <p:nvPicPr>
          <p:cNvPr id="366" name="Google Shape;366;p51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367" name="Google Shape;367;p51"/>
          <p:cNvSpPr txBox="1"/>
          <p:nvPr>
            <p:ph type="title"/>
          </p:nvPr>
        </p:nvSpPr>
        <p:spPr>
          <a:xfrm>
            <a:off x="540875" y="1553663"/>
            <a:ext cx="8430900" cy="231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2500"/>
              <a:t>Speidertinget henstiller Speiderstyret til å utarbeide en rollemarkering for roverombud til å ha på speiderskjorten.</a:t>
            </a:r>
            <a:endParaRPr sz="2400"/>
          </a:p>
        </p:txBody>
      </p:sp>
      <p:pic>
        <p:nvPicPr>
          <p:cNvPr id="368" name="Google Shape;368;p51" title="markus-spiske-wn-K-jX9LJ0-unsplash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3573" y="467500"/>
            <a:ext cx="2418425" cy="362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51" title="nathan-dumlao-5Hl5reICevY-unsplash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467500"/>
            <a:ext cx="2528284" cy="362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2"/>
          <p:cNvSpPr txBox="1"/>
          <p:nvPr>
            <p:ph type="title"/>
          </p:nvPr>
        </p:nvSpPr>
        <p:spPr>
          <a:xfrm>
            <a:off x="662875" y="58593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2500"/>
              <a:t>Geografisk variasjon av nasjonale arrangementer</a:t>
            </a:r>
            <a:endParaRPr sz="2600"/>
          </a:p>
        </p:txBody>
      </p:sp>
      <p:pic>
        <p:nvPicPr>
          <p:cNvPr id="376" name="Google Shape;376;p52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377" name="Google Shape;377;p52"/>
          <p:cNvSpPr txBox="1"/>
          <p:nvPr>
            <p:ph type="title"/>
          </p:nvPr>
        </p:nvSpPr>
        <p:spPr>
          <a:xfrm>
            <a:off x="540875" y="1553663"/>
            <a:ext cx="8430900" cy="231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2500"/>
              <a:t>Speidertinget henstiller Speiderstyret til å jobbe for geografisk variasjon av de nasjonale arrangementene. </a:t>
            </a:r>
            <a:endParaRPr sz="2400"/>
          </a:p>
        </p:txBody>
      </p:sp>
      <p:pic>
        <p:nvPicPr>
          <p:cNvPr id="378" name="Google Shape;378;p52" title="gift-habeshaw-BQHczaWvDYQ-unsplash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9439" y="269475"/>
            <a:ext cx="6265124" cy="417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662875" y="58593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600"/>
              <a:t>Måling av framdrift</a:t>
            </a:r>
            <a:endParaRPr sz="2600"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86" name="Google Shape;86;p17"/>
          <p:cNvSpPr txBox="1"/>
          <p:nvPr>
            <p:ph type="title"/>
          </p:nvPr>
        </p:nvSpPr>
        <p:spPr>
          <a:xfrm>
            <a:off x="540875" y="1408300"/>
            <a:ext cx="8430900" cy="246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Nullmåling: Hvor er vi ved starten av den nye strategiperioden?</a:t>
            </a:r>
            <a:endParaRPr b="0" sz="2500"/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Mange datakilder: spørreundersøkelser, tall fra Min speiding, medierapport osv.</a:t>
            </a:r>
            <a:endParaRPr b="0" sz="2500"/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Vi skal måle de samme tallene hvert år eller annethvert år</a:t>
            </a:r>
            <a:endParaRPr b="0" sz="2500"/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Gir gode svar om hvor vi gjør det bra, og hvor vi må sette inn større innsats</a:t>
            </a:r>
            <a:endParaRPr b="0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3"/>
          <p:cNvSpPr txBox="1"/>
          <p:nvPr>
            <p:ph type="title"/>
          </p:nvPr>
        </p:nvSpPr>
        <p:spPr>
          <a:xfrm>
            <a:off x="662875" y="58593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2500"/>
              <a:t>Bedre vandrerarbeid</a:t>
            </a:r>
            <a:endParaRPr sz="2600"/>
          </a:p>
        </p:txBody>
      </p:sp>
      <p:pic>
        <p:nvPicPr>
          <p:cNvPr id="385" name="Google Shape;385;p53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386" name="Google Shape;386;p53"/>
          <p:cNvSpPr txBox="1"/>
          <p:nvPr>
            <p:ph type="title"/>
          </p:nvPr>
        </p:nvSpPr>
        <p:spPr>
          <a:xfrm>
            <a:off x="540875" y="1553663"/>
            <a:ext cx="8430900" cy="231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2500"/>
              <a:t>Speidertinget henstiller Speiderstyret til å støtte kretser og grupper med å gjøre årene som vandrer mer givende.</a:t>
            </a:r>
            <a:endParaRPr sz="2400"/>
          </a:p>
        </p:txBody>
      </p:sp>
      <p:pic>
        <p:nvPicPr>
          <p:cNvPr id="387" name="Google Shape;387;p53" title="sincerely-media-3KEFp35FVB0-unsplash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5961" y="116000"/>
            <a:ext cx="2712074" cy="406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4"/>
          <p:cNvSpPr txBox="1"/>
          <p:nvPr>
            <p:ph type="title"/>
          </p:nvPr>
        </p:nvSpPr>
        <p:spPr>
          <a:xfrm>
            <a:off x="662875" y="58593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2500"/>
              <a:t>Bedre informasjon om nasjonale muligheter</a:t>
            </a:r>
            <a:endParaRPr sz="2600"/>
          </a:p>
        </p:txBody>
      </p:sp>
      <p:pic>
        <p:nvPicPr>
          <p:cNvPr id="394" name="Google Shape;394;p54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395" name="Google Shape;395;p54"/>
          <p:cNvSpPr txBox="1"/>
          <p:nvPr>
            <p:ph type="title"/>
          </p:nvPr>
        </p:nvSpPr>
        <p:spPr>
          <a:xfrm>
            <a:off x="540875" y="1553663"/>
            <a:ext cx="8430900" cy="231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2500"/>
              <a:t>Speidertinget henstiller Speiderstyret til å bedre informasjonen om nasjonale muligheter og verv for og til speidere i troppsalder. </a:t>
            </a:r>
            <a:endParaRPr sz="2400"/>
          </a:p>
        </p:txBody>
      </p:sp>
      <p:pic>
        <p:nvPicPr>
          <p:cNvPr id="396" name="Google Shape;396;p54" title="sincerely-media-3KEFp35FVB0-unsplash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5736" y="220300"/>
            <a:ext cx="2432526" cy="364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5"/>
          <p:cNvSpPr txBox="1"/>
          <p:nvPr>
            <p:ph type="title"/>
          </p:nvPr>
        </p:nvSpPr>
        <p:spPr>
          <a:xfrm>
            <a:off x="662875" y="58593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2500"/>
              <a:t>Kjønnsfordeling på Speiderforum</a:t>
            </a:r>
            <a:endParaRPr sz="2600"/>
          </a:p>
        </p:txBody>
      </p:sp>
      <p:pic>
        <p:nvPicPr>
          <p:cNvPr id="403" name="Google Shape;403;p55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404" name="Google Shape;404;p55"/>
          <p:cNvSpPr txBox="1"/>
          <p:nvPr>
            <p:ph type="title"/>
          </p:nvPr>
        </p:nvSpPr>
        <p:spPr>
          <a:xfrm>
            <a:off x="540875" y="1553663"/>
            <a:ext cx="8430900" cy="231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2500"/>
              <a:t>Speidertinget henstiller Speiderstyret til å endre ordlyden i retningslinjene for Speiderforum til å inneholde krav om å etterstrebe kjønnsfordeling til kretsens delegater til Speiderforum. </a:t>
            </a:r>
            <a:endParaRPr sz="2400"/>
          </a:p>
        </p:txBody>
      </p:sp>
      <p:pic>
        <p:nvPicPr>
          <p:cNvPr id="405" name="Google Shape;405;p55" title="nathan-dumlao-5Hl5reICevY-unsplash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7246" y="585950"/>
            <a:ext cx="2309500" cy="33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6"/>
          <p:cNvSpPr txBox="1"/>
          <p:nvPr>
            <p:ph type="title"/>
          </p:nvPr>
        </p:nvSpPr>
        <p:spPr>
          <a:xfrm>
            <a:off x="662875" y="58593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2500"/>
              <a:t>Kjønnsbalanse i Speiderforums prosjektgruppe</a:t>
            </a:r>
            <a:endParaRPr sz="2600"/>
          </a:p>
        </p:txBody>
      </p:sp>
      <p:pic>
        <p:nvPicPr>
          <p:cNvPr id="412" name="Google Shape;412;p56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413" name="Google Shape;413;p56"/>
          <p:cNvSpPr txBox="1"/>
          <p:nvPr>
            <p:ph type="title"/>
          </p:nvPr>
        </p:nvSpPr>
        <p:spPr>
          <a:xfrm>
            <a:off x="540875" y="1553663"/>
            <a:ext cx="8430900" cy="231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2500"/>
              <a:t>Speidertinget henstiller Speiderstyret til å endre ordlyden i retningslinjene for Speiderforum til å inneholde krav om å etterstrebe kjønnsfordeling i prosjektgruppen for Speiderforum. </a:t>
            </a:r>
            <a:endParaRPr sz="2400"/>
          </a:p>
        </p:txBody>
      </p:sp>
      <p:pic>
        <p:nvPicPr>
          <p:cNvPr id="414" name="Google Shape;414;p56" title="nathan-dumlao-5Hl5reICevY-unsplash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7246" y="585950"/>
            <a:ext cx="2309500" cy="33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7"/>
          <p:cNvSpPr txBox="1"/>
          <p:nvPr>
            <p:ph type="title"/>
          </p:nvPr>
        </p:nvSpPr>
        <p:spPr>
          <a:xfrm>
            <a:off x="662875" y="58593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2500"/>
              <a:t>Redusert pris på speiderskjorter</a:t>
            </a:r>
            <a:endParaRPr sz="2600"/>
          </a:p>
        </p:txBody>
      </p:sp>
      <p:pic>
        <p:nvPicPr>
          <p:cNvPr id="421" name="Google Shape;421;p57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422" name="Google Shape;422;p57"/>
          <p:cNvSpPr txBox="1"/>
          <p:nvPr>
            <p:ph type="title"/>
          </p:nvPr>
        </p:nvSpPr>
        <p:spPr>
          <a:xfrm>
            <a:off x="540875" y="1553663"/>
            <a:ext cx="8430900" cy="231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2500"/>
              <a:t>Speidertinget henstiller Speiderstyret om å se på muligheten til å redusere prisen på speiderskjorten. </a:t>
            </a:r>
            <a:endParaRPr sz="2400"/>
          </a:p>
        </p:txBody>
      </p:sp>
      <p:pic>
        <p:nvPicPr>
          <p:cNvPr id="423" name="Google Shape;423;p57" title="nathan-dumlao-5Hl5reICevY-unsplash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7246" y="585950"/>
            <a:ext cx="2309500" cy="33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8"/>
          <p:cNvSpPr txBox="1"/>
          <p:nvPr>
            <p:ph type="title"/>
          </p:nvPr>
        </p:nvSpPr>
        <p:spPr>
          <a:xfrm>
            <a:off x="662875" y="58593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2500"/>
              <a:t>Demokratideltakelse for yngre medlemmer</a:t>
            </a:r>
            <a:endParaRPr sz="2600"/>
          </a:p>
        </p:txBody>
      </p:sp>
      <p:pic>
        <p:nvPicPr>
          <p:cNvPr id="430" name="Google Shape;430;p58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431" name="Google Shape;431;p58"/>
          <p:cNvSpPr txBox="1"/>
          <p:nvPr>
            <p:ph type="title"/>
          </p:nvPr>
        </p:nvSpPr>
        <p:spPr>
          <a:xfrm>
            <a:off x="540875" y="1553663"/>
            <a:ext cx="8430900" cy="231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2500"/>
              <a:t>Speidertinget henstiller Speiderstyret til å se på mulighetene for deltakelse i speiderdemokratiet for yngre medlemmer i organisasjonen.</a:t>
            </a:r>
            <a:endParaRPr sz="2400"/>
          </a:p>
        </p:txBody>
      </p:sp>
      <p:pic>
        <p:nvPicPr>
          <p:cNvPr id="432" name="Google Shape;432;p58" title="sincerely-media-3KEFp35FVB0-unsplash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7674" y="338575"/>
            <a:ext cx="2688651" cy="4033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59"/>
          <p:cNvPicPr preferRelativeResize="0"/>
          <p:nvPr/>
        </p:nvPicPr>
        <p:blipFill rotWithShape="1">
          <a:blip r:embed="rId3">
            <a:alphaModFix/>
          </a:blip>
          <a:srcRect b="12249" l="0" r="0" t="73096"/>
          <a:stretch/>
        </p:blipFill>
        <p:spPr>
          <a:xfrm flipH="1">
            <a:off x="0" y="1008713"/>
            <a:ext cx="9143999" cy="473982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59"/>
          <p:cNvSpPr txBox="1"/>
          <p:nvPr/>
        </p:nvSpPr>
        <p:spPr>
          <a:xfrm>
            <a:off x="722325" y="1662049"/>
            <a:ext cx="77724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6000">
                <a:solidFill>
                  <a:srgbClr val="C0CF67"/>
                </a:solidFill>
              </a:rPr>
              <a:t>Saksworkshop</a:t>
            </a:r>
            <a:endParaRPr b="1" sz="6000">
              <a:solidFill>
                <a:srgbClr val="C0CF67"/>
              </a:solidFill>
            </a:endParaRPr>
          </a:p>
        </p:txBody>
      </p:sp>
      <p:sp>
        <p:nvSpPr>
          <p:cNvPr id="439" name="Google Shape;439;p59"/>
          <p:cNvSpPr txBox="1"/>
          <p:nvPr/>
        </p:nvSpPr>
        <p:spPr>
          <a:xfrm>
            <a:off x="746400" y="2345831"/>
            <a:ext cx="77724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86B7F"/>
              </a:solidFill>
            </a:endParaRPr>
          </a:p>
        </p:txBody>
      </p:sp>
      <p:sp>
        <p:nvSpPr>
          <p:cNvPr id="440" name="Google Shape;440;p59"/>
          <p:cNvSpPr txBox="1"/>
          <p:nvPr/>
        </p:nvSpPr>
        <p:spPr>
          <a:xfrm>
            <a:off x="4891800" y="2952850"/>
            <a:ext cx="36270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C0CF6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C0CF67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60"/>
          <p:cNvPicPr preferRelativeResize="0"/>
          <p:nvPr/>
        </p:nvPicPr>
        <p:blipFill rotWithShape="1">
          <a:blip r:embed="rId3">
            <a:alphaModFix/>
          </a:blip>
          <a:srcRect b="43483" l="0" r="0" t="40560"/>
          <a:stretch/>
        </p:blipFill>
        <p:spPr>
          <a:xfrm>
            <a:off x="0" y="0"/>
            <a:ext cx="9144003" cy="145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60"/>
          <p:cNvPicPr preferRelativeResize="0"/>
          <p:nvPr/>
        </p:nvPicPr>
        <p:blipFill rotWithShape="1">
          <a:blip r:embed="rId4">
            <a:alphaModFix/>
          </a:blip>
          <a:srcRect b="12249" l="0" r="0" t="73096"/>
          <a:stretch/>
        </p:blipFill>
        <p:spPr>
          <a:xfrm flipH="1">
            <a:off x="0" y="1008713"/>
            <a:ext cx="9143999" cy="473982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60"/>
          <p:cNvSpPr txBox="1"/>
          <p:nvPr/>
        </p:nvSpPr>
        <p:spPr>
          <a:xfrm>
            <a:off x="722325" y="1662049"/>
            <a:ext cx="77724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4000">
                <a:solidFill>
                  <a:srgbClr val="C0CF67"/>
                </a:solidFill>
              </a:rPr>
              <a:t>Speidertinget </a:t>
            </a:r>
            <a:endParaRPr b="1" sz="4000">
              <a:solidFill>
                <a:srgbClr val="C0CF67"/>
              </a:solidFill>
            </a:endParaRPr>
          </a:p>
        </p:txBody>
      </p:sp>
      <p:sp>
        <p:nvSpPr>
          <p:cNvPr id="448" name="Google Shape;448;p60"/>
          <p:cNvSpPr txBox="1"/>
          <p:nvPr/>
        </p:nvSpPr>
        <p:spPr>
          <a:xfrm>
            <a:off x="746400" y="2345831"/>
            <a:ext cx="77724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000">
                <a:solidFill>
                  <a:srgbClr val="486B7F"/>
                </a:solidFill>
              </a:rPr>
              <a:t>og Speider- og Roverforum</a:t>
            </a:r>
            <a:endParaRPr sz="2000">
              <a:solidFill>
                <a:srgbClr val="486B7F"/>
              </a:solidFill>
            </a:endParaRPr>
          </a:p>
        </p:txBody>
      </p:sp>
      <p:sp>
        <p:nvSpPr>
          <p:cNvPr id="449" name="Google Shape;449;p60"/>
          <p:cNvSpPr txBox="1"/>
          <p:nvPr/>
        </p:nvSpPr>
        <p:spPr>
          <a:xfrm>
            <a:off x="4891800" y="2952850"/>
            <a:ext cx="36270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4000">
                <a:solidFill>
                  <a:srgbClr val="C0CF67"/>
                </a:solidFill>
              </a:rPr>
              <a:t>2026</a:t>
            </a:r>
            <a:endParaRPr b="1" sz="4000">
              <a:solidFill>
                <a:srgbClr val="C0CF6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C0CF67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1"/>
          <p:cNvSpPr txBox="1"/>
          <p:nvPr>
            <p:ph type="title"/>
          </p:nvPr>
        </p:nvSpPr>
        <p:spPr>
          <a:xfrm>
            <a:off x="662875" y="58593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600"/>
              <a:t>Hva skal kretser og korps gjøre fram mot Speider- og Roverforum og Speidertinget?</a:t>
            </a:r>
            <a:endParaRPr sz="2600"/>
          </a:p>
        </p:txBody>
      </p:sp>
      <p:pic>
        <p:nvPicPr>
          <p:cNvPr id="456" name="Google Shape;456;p61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457" name="Google Shape;457;p61"/>
          <p:cNvSpPr txBox="1"/>
          <p:nvPr>
            <p:ph type="title"/>
          </p:nvPr>
        </p:nvSpPr>
        <p:spPr>
          <a:xfrm>
            <a:off x="540875" y="1553663"/>
            <a:ext cx="8430900" cy="231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Motta antallslister fra forbundet</a:t>
            </a:r>
            <a:endParaRPr b="0" sz="2500"/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Gjennomføre kretsting/korpsting og velge representanter til SF-RF og ST</a:t>
            </a:r>
            <a:endParaRPr b="0" sz="2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500"/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Lovforslag</a:t>
            </a:r>
            <a:endParaRPr b="0" sz="2500"/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Saksforslag</a:t>
            </a:r>
            <a:endParaRPr b="0" sz="2500"/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Forslag til kandidater til Speiderstyret</a:t>
            </a:r>
            <a:endParaRPr b="0" sz="2500"/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(Kandidater til Sølvulven og Varden)</a:t>
            </a:r>
            <a:endParaRPr b="0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2"/>
          <p:cNvSpPr txBox="1"/>
          <p:nvPr>
            <p:ph type="title"/>
          </p:nvPr>
        </p:nvSpPr>
        <p:spPr>
          <a:xfrm>
            <a:off x="662875" y="58593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3000"/>
              <a:t>Medlemstall - antallslister - representanter</a:t>
            </a:r>
            <a:endParaRPr sz="3000"/>
          </a:p>
        </p:txBody>
      </p:sp>
      <p:pic>
        <p:nvPicPr>
          <p:cNvPr id="464" name="Google Shape;464;p62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465" name="Google Shape;465;p62"/>
          <p:cNvSpPr txBox="1"/>
          <p:nvPr>
            <p:ph type="title"/>
          </p:nvPr>
        </p:nvSpPr>
        <p:spPr>
          <a:xfrm>
            <a:off x="540875" y="1268644"/>
            <a:ext cx="8430900" cy="260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Alle kretser og korps velger representanter til Speiderforum, Roverforum og Speidertinget.</a:t>
            </a:r>
            <a:endParaRPr b="0" sz="2500"/>
          </a:p>
          <a:p>
            <a:pPr indent="-371475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Antallet representanter til Speidertinget er basert på antallsliste tilsendt fra forbundet.</a:t>
            </a:r>
            <a:endParaRPr b="0" sz="2500"/>
          </a:p>
          <a:p>
            <a:pPr indent="-371475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Antallslister blir også publisert fortløpende på speiding.no/om-oss/generelt/statistikk-og-medlemstall</a:t>
            </a:r>
            <a:endParaRPr b="0" sz="2500"/>
          </a:p>
          <a:p>
            <a:pPr indent="-371475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Utregning av antall representanter og antall som må være under 26 år sendes også ut.</a:t>
            </a:r>
            <a:endParaRPr b="0"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662875" y="586001"/>
            <a:ext cx="8229600" cy="2898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3900"/>
              <a:t>FLERE</a:t>
            </a:r>
            <a:endParaRPr sz="3900"/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3"/>
          <p:cNvSpPr txBox="1"/>
          <p:nvPr>
            <p:ph type="title"/>
          </p:nvPr>
        </p:nvSpPr>
        <p:spPr>
          <a:xfrm>
            <a:off x="662875" y="58593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Datoer og frister fram mot Speidertinget</a:t>
            </a:r>
            <a:endParaRPr/>
          </a:p>
        </p:txBody>
      </p:sp>
      <p:pic>
        <p:nvPicPr>
          <p:cNvPr id="472" name="Google Shape;472;p63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612837"/>
            <a:ext cx="9143999" cy="1530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473" name="Google Shape;473;p63"/>
          <p:cNvSpPr/>
          <p:nvPr/>
        </p:nvSpPr>
        <p:spPr>
          <a:xfrm rot="-892049">
            <a:off x="6720100" y="2593566"/>
            <a:ext cx="1108407" cy="52747"/>
          </a:xfrm>
          <a:prstGeom prst="roundRect">
            <a:avLst>
              <a:gd fmla="val 50000" name="adj"/>
            </a:avLst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63"/>
          <p:cNvSpPr/>
          <p:nvPr/>
        </p:nvSpPr>
        <p:spPr>
          <a:xfrm flipH="1" rot="892049">
            <a:off x="5686485" y="2593566"/>
            <a:ext cx="1108407" cy="52747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63"/>
          <p:cNvSpPr/>
          <p:nvPr/>
        </p:nvSpPr>
        <p:spPr>
          <a:xfrm rot="-892049">
            <a:off x="4659836" y="2593566"/>
            <a:ext cx="1108407" cy="52747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63"/>
          <p:cNvSpPr/>
          <p:nvPr/>
        </p:nvSpPr>
        <p:spPr>
          <a:xfrm flipH="1" rot="892049">
            <a:off x="3629191" y="2593566"/>
            <a:ext cx="1108407" cy="52747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63"/>
          <p:cNvSpPr/>
          <p:nvPr/>
        </p:nvSpPr>
        <p:spPr>
          <a:xfrm rot="-892049">
            <a:off x="2606670" y="2593566"/>
            <a:ext cx="1108407" cy="52747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63"/>
          <p:cNvSpPr/>
          <p:nvPr/>
        </p:nvSpPr>
        <p:spPr>
          <a:xfrm flipH="1" rot="892049">
            <a:off x="1576014" y="2593566"/>
            <a:ext cx="1108407" cy="52747"/>
          </a:xfrm>
          <a:prstGeom prst="roundRect">
            <a:avLst>
              <a:gd fmla="val 50000" name="adj"/>
            </a:avLst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63"/>
          <p:cNvSpPr/>
          <p:nvPr/>
        </p:nvSpPr>
        <p:spPr>
          <a:xfrm rot="-892049">
            <a:off x="553492" y="2593566"/>
            <a:ext cx="1108407" cy="52747"/>
          </a:xfrm>
          <a:prstGeom prst="roundRect">
            <a:avLst>
              <a:gd fmla="val 50000" name="adj"/>
            </a:avLst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0" name="Google Shape;480;p63"/>
          <p:cNvGrpSpPr/>
          <p:nvPr/>
        </p:nvGrpSpPr>
        <p:grpSpPr>
          <a:xfrm>
            <a:off x="1796550" y="2648796"/>
            <a:ext cx="1712700" cy="1294331"/>
            <a:chOff x="2114750" y="2543425"/>
            <a:chExt cx="1712700" cy="1435912"/>
          </a:xfrm>
        </p:grpSpPr>
        <p:sp>
          <p:nvSpPr>
            <p:cNvPr id="481" name="Google Shape;481;p63"/>
            <p:cNvSpPr/>
            <p:nvPr/>
          </p:nvSpPr>
          <p:spPr>
            <a:xfrm rot="-1789476">
              <a:off x="2888080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1B78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82" name="Google Shape;482;p63"/>
            <p:cNvSpPr/>
            <p:nvPr/>
          </p:nvSpPr>
          <p:spPr>
            <a:xfrm>
              <a:off x="2114750" y="3070637"/>
              <a:ext cx="1712700" cy="9087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83" name="Google Shape;483;p63"/>
            <p:cNvSpPr txBox="1"/>
            <p:nvPr/>
          </p:nvSpPr>
          <p:spPr>
            <a:xfrm>
              <a:off x="2156190" y="3073505"/>
              <a:ext cx="1624200" cy="624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o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1. </a:t>
              </a:r>
              <a:r>
                <a:rPr b="1" lang="no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MAI</a:t>
              </a:r>
              <a:endParaRPr b="1"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no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Sølvulven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4" name="Google Shape;484;p63"/>
            <p:cNvSpPr/>
            <p:nvPr/>
          </p:nvSpPr>
          <p:spPr>
            <a:xfrm>
              <a:off x="2926090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485" name="Google Shape;485;p63"/>
          <p:cNvGrpSpPr/>
          <p:nvPr/>
        </p:nvGrpSpPr>
        <p:grpSpPr>
          <a:xfrm>
            <a:off x="3846950" y="2648867"/>
            <a:ext cx="1712700" cy="1283900"/>
            <a:chOff x="4165140" y="2543425"/>
            <a:chExt cx="1712700" cy="1230732"/>
          </a:xfrm>
        </p:grpSpPr>
        <p:sp>
          <p:nvSpPr>
            <p:cNvPr id="486" name="Google Shape;486;p63"/>
            <p:cNvSpPr/>
            <p:nvPr/>
          </p:nvSpPr>
          <p:spPr>
            <a:xfrm rot="-1789476">
              <a:off x="4941257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87" name="Google Shape;487;p63"/>
            <p:cNvSpPr/>
            <p:nvPr/>
          </p:nvSpPr>
          <p:spPr>
            <a:xfrm>
              <a:off x="4165140" y="2989057"/>
              <a:ext cx="1712700" cy="7851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88" name="Google Shape;488;p63"/>
            <p:cNvSpPr txBox="1"/>
            <p:nvPr/>
          </p:nvSpPr>
          <p:spPr>
            <a:xfrm>
              <a:off x="4209390" y="2989047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o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20. </a:t>
              </a:r>
              <a:r>
                <a:rPr b="1" lang="no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JUNI</a:t>
              </a:r>
              <a:endParaRPr b="1"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no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Forslag kandidater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9" name="Google Shape;489;p63"/>
            <p:cNvSpPr/>
            <p:nvPr/>
          </p:nvSpPr>
          <p:spPr>
            <a:xfrm>
              <a:off x="4976490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490" name="Google Shape;490;p63"/>
          <p:cNvGrpSpPr/>
          <p:nvPr/>
        </p:nvGrpSpPr>
        <p:grpSpPr>
          <a:xfrm>
            <a:off x="759200" y="1457275"/>
            <a:ext cx="1712700" cy="1123824"/>
            <a:chOff x="1072795" y="1221569"/>
            <a:chExt cx="1712700" cy="1246754"/>
          </a:xfrm>
        </p:grpSpPr>
        <p:sp>
          <p:nvSpPr>
            <p:cNvPr id="491" name="Google Shape;491;p63"/>
            <p:cNvSpPr/>
            <p:nvPr/>
          </p:nvSpPr>
          <p:spPr>
            <a:xfrm>
              <a:off x="1072795" y="1221569"/>
              <a:ext cx="1712700" cy="939000"/>
            </a:xfrm>
            <a:prstGeom prst="roundRect">
              <a:avLst>
                <a:gd fmla="val 4485" name="adj"/>
              </a:avLst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92" name="Google Shape;492;p63"/>
            <p:cNvSpPr/>
            <p:nvPr/>
          </p:nvSpPr>
          <p:spPr>
            <a:xfrm rot="10800000">
              <a:off x="1884115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93" name="Google Shape;493;p63"/>
            <p:cNvSpPr txBox="1"/>
            <p:nvPr/>
          </p:nvSpPr>
          <p:spPr>
            <a:xfrm>
              <a:off x="1139495" y="1252199"/>
              <a:ext cx="1624200" cy="6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o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FEBRUAR / MARS</a:t>
              </a:r>
              <a:endParaRPr b="1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no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Korps-/Kretsting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4" name="Google Shape;494;p63"/>
            <p:cNvSpPr/>
            <p:nvPr/>
          </p:nvSpPr>
          <p:spPr>
            <a:xfrm rot="-1789476">
              <a:off x="1846080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1B78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495" name="Google Shape;495;p63"/>
          <p:cNvGrpSpPr/>
          <p:nvPr/>
        </p:nvGrpSpPr>
        <p:grpSpPr>
          <a:xfrm>
            <a:off x="2804950" y="1473458"/>
            <a:ext cx="1712700" cy="1444563"/>
            <a:chOff x="3123140" y="1218485"/>
            <a:chExt cx="1712700" cy="1249838"/>
          </a:xfrm>
        </p:grpSpPr>
        <p:sp>
          <p:nvSpPr>
            <p:cNvPr id="496" name="Google Shape;496;p63"/>
            <p:cNvSpPr/>
            <p:nvPr/>
          </p:nvSpPr>
          <p:spPr>
            <a:xfrm rot="-1789476">
              <a:off x="3899258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97" name="Google Shape;497;p63"/>
            <p:cNvSpPr/>
            <p:nvPr/>
          </p:nvSpPr>
          <p:spPr>
            <a:xfrm>
              <a:off x="3123140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98" name="Google Shape;498;p63"/>
            <p:cNvSpPr/>
            <p:nvPr/>
          </p:nvSpPr>
          <p:spPr>
            <a:xfrm rot="10800000">
              <a:off x="3934465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99" name="Google Shape;499;p63"/>
            <p:cNvSpPr txBox="1"/>
            <p:nvPr/>
          </p:nvSpPr>
          <p:spPr>
            <a:xfrm>
              <a:off x="3178290" y="1218485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o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13. </a:t>
              </a:r>
              <a:r>
                <a:rPr b="1" lang="no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MAI</a:t>
              </a:r>
              <a:endParaRPr b="1"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no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Lovforslag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00" name="Google Shape;500;p63"/>
          <p:cNvGrpSpPr/>
          <p:nvPr/>
        </p:nvGrpSpPr>
        <p:grpSpPr>
          <a:xfrm>
            <a:off x="5897353" y="2648796"/>
            <a:ext cx="1712700" cy="1294327"/>
            <a:chOff x="6282830" y="2543425"/>
            <a:chExt cx="1712700" cy="1435908"/>
          </a:xfrm>
        </p:grpSpPr>
        <p:sp>
          <p:nvSpPr>
            <p:cNvPr id="501" name="Google Shape;501;p63"/>
            <p:cNvSpPr/>
            <p:nvPr/>
          </p:nvSpPr>
          <p:spPr>
            <a:xfrm rot="-1789476">
              <a:off x="7058947" y="2572699"/>
              <a:ext cx="160451" cy="160451"/>
            </a:xfrm>
            <a:prstGeom prst="ellipse">
              <a:avLst/>
            </a:prstGeom>
            <a:solidFill>
              <a:srgbClr val="1B786E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502" name="Google Shape;502;p63"/>
            <p:cNvSpPr/>
            <p:nvPr/>
          </p:nvSpPr>
          <p:spPr>
            <a:xfrm>
              <a:off x="6282830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503" name="Google Shape;503;p63"/>
            <p:cNvSpPr txBox="1"/>
            <p:nvPr/>
          </p:nvSpPr>
          <p:spPr>
            <a:xfrm>
              <a:off x="6327077" y="3070633"/>
              <a:ext cx="1624200" cy="908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o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10. </a:t>
              </a:r>
              <a:r>
                <a:rPr b="1" lang="no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SEPTEMBER</a:t>
              </a:r>
              <a:endParaRPr b="1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no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Frist for påmelding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4" name="Google Shape;504;p63"/>
            <p:cNvSpPr/>
            <p:nvPr/>
          </p:nvSpPr>
          <p:spPr>
            <a:xfrm>
              <a:off x="7094180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505" name="Google Shape;505;p63"/>
          <p:cNvSpPr/>
          <p:nvPr/>
        </p:nvSpPr>
        <p:spPr>
          <a:xfrm>
            <a:off x="6895800" y="1457175"/>
            <a:ext cx="1712700" cy="819000"/>
          </a:xfrm>
          <a:prstGeom prst="roundRect">
            <a:avLst>
              <a:gd fmla="val 4485" name="adj"/>
            </a:avLst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6" name="Google Shape;506;p63"/>
          <p:cNvGrpSpPr/>
          <p:nvPr/>
        </p:nvGrpSpPr>
        <p:grpSpPr>
          <a:xfrm>
            <a:off x="4872500" y="1457294"/>
            <a:ext cx="1712700" cy="1460821"/>
            <a:chOff x="5201245" y="1221570"/>
            <a:chExt cx="1712700" cy="1246754"/>
          </a:xfrm>
        </p:grpSpPr>
        <p:sp>
          <p:nvSpPr>
            <p:cNvPr id="507" name="Google Shape;507;p63"/>
            <p:cNvSpPr/>
            <p:nvPr/>
          </p:nvSpPr>
          <p:spPr>
            <a:xfrm rot="-1789476">
              <a:off x="5977648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08" name="Google Shape;508;p63"/>
            <p:cNvSpPr/>
            <p:nvPr/>
          </p:nvSpPr>
          <p:spPr>
            <a:xfrm>
              <a:off x="5201245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09" name="Google Shape;509;p63"/>
            <p:cNvSpPr/>
            <p:nvPr/>
          </p:nvSpPr>
          <p:spPr>
            <a:xfrm rot="10800000">
              <a:off x="6012570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10" name="Google Shape;510;p63"/>
            <p:cNvSpPr txBox="1"/>
            <p:nvPr/>
          </p:nvSpPr>
          <p:spPr>
            <a:xfrm>
              <a:off x="5258120" y="122157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o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13. </a:t>
              </a:r>
              <a:r>
                <a:rPr b="1" lang="no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AUGUST</a:t>
              </a:r>
              <a:endParaRPr b="1"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no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Saksforslag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11" name="Google Shape;511;p63"/>
          <p:cNvSpPr/>
          <p:nvPr/>
        </p:nvSpPr>
        <p:spPr>
          <a:xfrm rot="-1640993">
            <a:off x="7673791" y="2407837"/>
            <a:ext cx="156718" cy="148891"/>
          </a:xfrm>
          <a:prstGeom prst="ellipse">
            <a:avLst/>
          </a:prstGeom>
          <a:solidFill>
            <a:srgbClr val="1B786E"/>
          </a:solidFill>
          <a:ln cap="flat" cmpd="sng" w="38100">
            <a:solidFill>
              <a:srgbClr val="8585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63"/>
          <p:cNvSpPr/>
          <p:nvPr/>
        </p:nvSpPr>
        <p:spPr>
          <a:xfrm rot="10800000">
            <a:off x="7707146" y="2091485"/>
            <a:ext cx="90000" cy="60600"/>
          </a:xfrm>
          <a:prstGeom prst="triangle">
            <a:avLst>
              <a:gd fmla="val 50000" name="adj"/>
            </a:avLst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63"/>
          <p:cNvSpPr txBox="1"/>
          <p:nvPr/>
        </p:nvSpPr>
        <p:spPr>
          <a:xfrm>
            <a:off x="6940050" y="1457172"/>
            <a:ext cx="1624200" cy="819000"/>
          </a:xfrm>
          <a:prstGeom prst="rect">
            <a:avLst/>
          </a:prstGeom>
          <a:solidFill>
            <a:srgbClr val="1B786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13.-15. </a:t>
            </a:r>
            <a:r>
              <a:rPr b="1" lang="no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NOVEMBER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no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Speidertinget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4"/>
          <p:cNvSpPr txBox="1"/>
          <p:nvPr>
            <p:ph type="title"/>
          </p:nvPr>
        </p:nvSpPr>
        <p:spPr>
          <a:xfrm>
            <a:off x="662875" y="461512"/>
            <a:ext cx="8229600" cy="45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600"/>
              <a:t>Valg av representanter til Speider- og Roverforum</a:t>
            </a:r>
            <a:endParaRPr sz="2600"/>
          </a:p>
        </p:txBody>
      </p:sp>
      <p:pic>
        <p:nvPicPr>
          <p:cNvPr id="520" name="Google Shape;520;p64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521" name="Google Shape;521;p64"/>
          <p:cNvSpPr txBox="1"/>
          <p:nvPr>
            <p:ph type="title"/>
          </p:nvPr>
        </p:nvSpPr>
        <p:spPr>
          <a:xfrm>
            <a:off x="330200" y="919388"/>
            <a:ext cx="8641500" cy="354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-36576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400"/>
              <a:t>Hver krets og hvert korps kan stille med to representanter til Speiderforum og to til Roverforum</a:t>
            </a:r>
            <a:endParaRPr b="0" sz="2400"/>
          </a:p>
          <a:p>
            <a:pPr indent="-36576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400"/>
              <a:t>Representantene velges på kretstinget/korpstinget.</a:t>
            </a:r>
            <a:endParaRPr b="0" sz="2400"/>
          </a:p>
          <a:p>
            <a:pPr indent="-342265" lvl="1" marL="9144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➢"/>
            </a:pPr>
            <a:r>
              <a:rPr b="0" lang="no" sz="1988">
                <a:solidFill>
                  <a:schemeClr val="lt1"/>
                </a:solidFill>
              </a:rPr>
              <a:t>Det er kun t</a:t>
            </a:r>
            <a:r>
              <a:rPr b="0" lang="no" sz="1988">
                <a:solidFill>
                  <a:schemeClr val="lt1"/>
                </a:solidFill>
              </a:rPr>
              <a:t>ingdelegater i samme aldersgruppe har stemmerett. </a:t>
            </a:r>
            <a:endParaRPr b="0" sz="1988"/>
          </a:p>
          <a:p>
            <a:pPr indent="-342265" lvl="1" marL="9144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➢"/>
            </a:pPr>
            <a:r>
              <a:rPr b="0" lang="no" sz="1988">
                <a:solidFill>
                  <a:schemeClr val="lt1"/>
                </a:solidFill>
              </a:rPr>
              <a:t>Speiderforum: Representantene må være 13-16 år ved utgangen av 2026</a:t>
            </a:r>
            <a:endParaRPr b="0" sz="1988">
              <a:solidFill>
                <a:schemeClr val="lt1"/>
              </a:solidFill>
            </a:endParaRPr>
          </a:p>
          <a:p>
            <a:pPr indent="-342265" lvl="1" marL="9144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➢"/>
            </a:pPr>
            <a:r>
              <a:rPr b="0" lang="no" sz="1988">
                <a:solidFill>
                  <a:schemeClr val="lt1"/>
                </a:solidFill>
              </a:rPr>
              <a:t>Roverforum: En representant må være 16-20 år og én må være 16-25 år ved utgangen av 2026.</a:t>
            </a:r>
            <a:endParaRPr b="0" sz="1988">
              <a:solidFill>
                <a:schemeClr val="lt1"/>
              </a:solidFill>
            </a:endParaRPr>
          </a:p>
          <a:p>
            <a:pPr indent="-342265" lvl="1" marL="9144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➢"/>
            </a:pPr>
            <a:r>
              <a:rPr b="0" lang="no" sz="1988">
                <a:solidFill>
                  <a:schemeClr val="lt1"/>
                </a:solidFill>
              </a:rPr>
              <a:t>Ingen andre krav til sammensetning av representantene.</a:t>
            </a:r>
            <a:endParaRPr b="0" sz="1988">
              <a:solidFill>
                <a:schemeClr val="lt1"/>
              </a:solidFill>
            </a:endParaRPr>
          </a:p>
          <a:p>
            <a:pPr indent="-36576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400"/>
              <a:t>Velg varaer!</a:t>
            </a:r>
            <a:endParaRPr b="0"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5"/>
          <p:cNvSpPr txBox="1"/>
          <p:nvPr>
            <p:ph type="title"/>
          </p:nvPr>
        </p:nvSpPr>
        <p:spPr>
          <a:xfrm>
            <a:off x="662875" y="391050"/>
            <a:ext cx="8229600" cy="44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900"/>
              <a:t>Velge representanter til Speidertinget</a:t>
            </a:r>
            <a:endParaRPr sz="2900"/>
          </a:p>
        </p:txBody>
      </p:sp>
      <p:pic>
        <p:nvPicPr>
          <p:cNvPr id="528" name="Google Shape;528;p65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529" name="Google Shape;529;p65"/>
          <p:cNvSpPr txBox="1"/>
          <p:nvPr>
            <p:ph type="title"/>
          </p:nvPr>
        </p:nvSpPr>
        <p:spPr>
          <a:xfrm>
            <a:off x="540875" y="972338"/>
            <a:ext cx="8430900" cy="344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50"/>
              <a:buChar char="❖"/>
            </a:pPr>
            <a:r>
              <a:rPr b="0" lang="no" sz="2050"/>
              <a:t>Antall representanter er basert på antallslistene.</a:t>
            </a:r>
            <a:endParaRPr b="0" sz="2050"/>
          </a:p>
          <a:p>
            <a:pPr indent="-358775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50"/>
              <a:buChar char="❖"/>
            </a:pPr>
            <a:r>
              <a:rPr b="0" lang="no" sz="2050"/>
              <a:t>Representantene må velges </a:t>
            </a:r>
            <a:r>
              <a:rPr b="0" lang="no" sz="2050" u="sng"/>
              <a:t>av</a:t>
            </a:r>
            <a:r>
              <a:rPr b="0" lang="no" sz="2050"/>
              <a:t> krets-/korpstinget </a:t>
            </a:r>
            <a:endParaRPr b="0" sz="1600"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Char char="❖"/>
            </a:pPr>
            <a:r>
              <a:rPr b="0" lang="no" sz="2050"/>
              <a:t>Kretsleder/korpsleder er representant (vise er vara)</a:t>
            </a:r>
            <a:endParaRPr b="0" sz="2050"/>
          </a:p>
          <a:p>
            <a:pPr indent="-358775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50"/>
              <a:buChar char="❖"/>
            </a:pPr>
            <a:r>
              <a:rPr b="0" lang="no" sz="2050"/>
              <a:t>Representantene må være fra ulike speidergrupper.</a:t>
            </a:r>
            <a:endParaRPr b="0" sz="2050"/>
          </a:p>
          <a:p>
            <a:pPr indent="-358775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50"/>
              <a:buChar char="❖"/>
            </a:pPr>
            <a:r>
              <a:rPr b="0" lang="no" sz="2050"/>
              <a:t>Minst ⅓ må være under 26 år (per 31.12.2026).</a:t>
            </a:r>
            <a:endParaRPr b="0" sz="2050"/>
          </a:p>
          <a:p>
            <a:pPr indent="-371475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❖"/>
            </a:pPr>
            <a:r>
              <a:rPr b="0" lang="no" sz="2050"/>
              <a:t>Velg mange varaer! </a:t>
            </a:r>
            <a:br>
              <a:rPr b="0" lang="no" sz="2050"/>
            </a:br>
            <a:r>
              <a:rPr b="0" lang="no" sz="1600"/>
              <a:t>(Enten i rekkefølge eller personlige varaer.)</a:t>
            </a:r>
            <a:endParaRPr b="0" sz="1600"/>
          </a:p>
          <a:p>
            <a:pPr indent="-358775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50"/>
              <a:buChar char="❖"/>
            </a:pPr>
            <a:r>
              <a:rPr b="0" lang="no" sz="2050"/>
              <a:t>Meld på representantene innen fristen 10. september.</a:t>
            </a:r>
            <a:endParaRPr b="0" sz="205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96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0" sz="196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96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6"/>
          <p:cNvSpPr txBox="1"/>
          <p:nvPr>
            <p:ph type="title"/>
          </p:nvPr>
        </p:nvSpPr>
        <p:spPr>
          <a:xfrm>
            <a:off x="662875" y="58593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600"/>
              <a:t>Lovendringer og saker til Speidertinget</a:t>
            </a:r>
            <a:endParaRPr sz="2600"/>
          </a:p>
        </p:txBody>
      </p:sp>
      <p:pic>
        <p:nvPicPr>
          <p:cNvPr id="536" name="Google Shape;536;p66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537" name="Google Shape;537;p66"/>
          <p:cNvSpPr txBox="1"/>
          <p:nvPr>
            <p:ph type="title"/>
          </p:nvPr>
        </p:nvSpPr>
        <p:spPr>
          <a:xfrm>
            <a:off x="540875" y="1235500"/>
            <a:ext cx="8603100" cy="263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-36576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400"/>
              <a:t>Forslagsrett:</a:t>
            </a:r>
            <a:endParaRPr b="0" sz="2400"/>
          </a:p>
          <a:p>
            <a:pPr indent="-365760" lvl="1" marL="914400" rtl="0" algn="l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Char char="➢"/>
            </a:pPr>
            <a:r>
              <a:rPr b="0" lang="no" sz="2400">
                <a:solidFill>
                  <a:schemeClr val="lt2"/>
                </a:solidFill>
              </a:rPr>
              <a:t>Kretstinget, kretsstyret, korpstinget, korpsstyret, gruppetinget + speidertingets medlemmer</a:t>
            </a:r>
            <a:endParaRPr b="0" sz="2400">
              <a:solidFill>
                <a:schemeClr val="lt2"/>
              </a:solidFill>
            </a:endParaRPr>
          </a:p>
          <a:p>
            <a:pPr indent="-36576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400"/>
              <a:t>Frist for lovsaker: 6 måneder før tinget (= 13. mai).</a:t>
            </a:r>
            <a:endParaRPr b="0" sz="2400"/>
          </a:p>
          <a:p>
            <a:pPr indent="-36576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400"/>
              <a:t>Søk gjerne råd hos FK og/eller lovutvalget på forhånd.</a:t>
            </a:r>
            <a:endParaRPr b="0" sz="2400"/>
          </a:p>
          <a:p>
            <a:pPr indent="-36576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400"/>
              <a:t>Lovforslag må sendes inn på eget skjema.</a:t>
            </a:r>
            <a:endParaRPr b="0" sz="2400"/>
          </a:p>
          <a:p>
            <a:pPr indent="-36576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400"/>
              <a:t>Frist for andre saker: 3 måneder før tinget (= 13. august).</a:t>
            </a:r>
            <a:endParaRPr b="0"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7"/>
          <p:cNvSpPr txBox="1"/>
          <p:nvPr>
            <p:ph type="title"/>
          </p:nvPr>
        </p:nvSpPr>
        <p:spPr>
          <a:xfrm>
            <a:off x="662875" y="58593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600"/>
              <a:t>Forslag til kandidater til Speiderstyret</a:t>
            </a:r>
            <a:endParaRPr sz="2600"/>
          </a:p>
        </p:txBody>
      </p:sp>
      <p:pic>
        <p:nvPicPr>
          <p:cNvPr id="544" name="Google Shape;544;p67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545" name="Google Shape;545;p67"/>
          <p:cNvSpPr txBox="1"/>
          <p:nvPr>
            <p:ph type="title"/>
          </p:nvPr>
        </p:nvSpPr>
        <p:spPr>
          <a:xfrm>
            <a:off x="356550" y="1149338"/>
            <a:ext cx="8430900" cy="259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Valgkomiteen tar imot forslag til kandidater til Speiderstyret. </a:t>
            </a:r>
            <a:endParaRPr b="0" sz="2500"/>
          </a:p>
          <a:p>
            <a:pPr indent="-371475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Kandidatene behøver ikke å være spurt på forhånd. Du kan også melde interesse selv.</a:t>
            </a:r>
            <a:endParaRPr b="0" sz="2500"/>
          </a:p>
          <a:p>
            <a:pPr indent="-371475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Valgkomiteen kommer på KL-KS våren 2026.</a:t>
            </a:r>
            <a:endParaRPr b="0" sz="2500"/>
          </a:p>
          <a:p>
            <a:pPr indent="-371475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Forslag sendes til </a:t>
            </a:r>
            <a:r>
              <a:rPr b="0" lang="no" sz="2500" u="sng">
                <a:solidFill>
                  <a:schemeClr val="hlink"/>
                </a:solidFill>
                <a:hlinkClick r:id="rId4"/>
              </a:rPr>
              <a:t>valg@speiding.no</a:t>
            </a:r>
            <a:endParaRPr b="0" sz="2500"/>
          </a:p>
          <a:p>
            <a:pPr indent="-371475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Frist: 20. juni 2026.</a:t>
            </a:r>
            <a:endParaRPr b="0"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8"/>
          <p:cNvSpPr txBox="1"/>
          <p:nvPr>
            <p:ph type="title"/>
          </p:nvPr>
        </p:nvSpPr>
        <p:spPr>
          <a:xfrm>
            <a:off x="662875" y="58593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600"/>
              <a:t>Kandidater til å motta Sølvulven og Varden</a:t>
            </a:r>
            <a:endParaRPr sz="2600"/>
          </a:p>
        </p:txBody>
      </p:sp>
      <p:pic>
        <p:nvPicPr>
          <p:cNvPr id="552" name="Google Shape;552;p68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553" name="Google Shape;553;p68"/>
          <p:cNvSpPr txBox="1"/>
          <p:nvPr>
            <p:ph type="title"/>
          </p:nvPr>
        </p:nvSpPr>
        <p:spPr>
          <a:xfrm>
            <a:off x="540875" y="1321669"/>
            <a:ext cx="8430900" cy="254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Norges speiderforbunds høyeste utmerkelse Sølvulven deles normalt ut på Speidertinget.</a:t>
            </a:r>
            <a:endParaRPr b="0" sz="2500"/>
          </a:p>
          <a:p>
            <a:pPr indent="-371475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Varden kan også være aktuell for utdeling på Speidertinget.</a:t>
            </a:r>
            <a:endParaRPr b="0" sz="2500"/>
          </a:p>
          <a:p>
            <a:pPr indent="-371475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Frist for søknad for begge er 1. mai 2026.</a:t>
            </a:r>
            <a:endParaRPr b="0" sz="2500"/>
          </a:p>
          <a:p>
            <a:pPr indent="-371475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500"/>
              <a:t>Søknadene behandles av Tildelingskomiteen og tildeling vedtas av Speiderstyret.</a:t>
            </a:r>
            <a:endParaRPr b="0"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9"/>
          <p:cNvSpPr txBox="1"/>
          <p:nvPr>
            <p:ph type="title"/>
          </p:nvPr>
        </p:nvSpPr>
        <p:spPr>
          <a:xfrm>
            <a:off x="662875" y="58593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Datoer og frister fram mot Speidertinget</a:t>
            </a:r>
            <a:endParaRPr/>
          </a:p>
        </p:txBody>
      </p:sp>
      <p:pic>
        <p:nvPicPr>
          <p:cNvPr id="560" name="Google Shape;560;p69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612837"/>
            <a:ext cx="9143999" cy="1530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561" name="Google Shape;561;p69"/>
          <p:cNvSpPr/>
          <p:nvPr/>
        </p:nvSpPr>
        <p:spPr>
          <a:xfrm rot="-892049">
            <a:off x="6720100" y="2593566"/>
            <a:ext cx="1108407" cy="52747"/>
          </a:xfrm>
          <a:prstGeom prst="roundRect">
            <a:avLst>
              <a:gd fmla="val 50000" name="adj"/>
            </a:avLst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69"/>
          <p:cNvSpPr/>
          <p:nvPr/>
        </p:nvSpPr>
        <p:spPr>
          <a:xfrm flipH="1" rot="892049">
            <a:off x="5686485" y="2593566"/>
            <a:ext cx="1108407" cy="52747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69"/>
          <p:cNvSpPr/>
          <p:nvPr/>
        </p:nvSpPr>
        <p:spPr>
          <a:xfrm rot="-892049">
            <a:off x="4659836" y="2593566"/>
            <a:ext cx="1108407" cy="52747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69"/>
          <p:cNvSpPr/>
          <p:nvPr/>
        </p:nvSpPr>
        <p:spPr>
          <a:xfrm flipH="1" rot="892049">
            <a:off x="3629191" y="2593566"/>
            <a:ext cx="1108407" cy="52747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69"/>
          <p:cNvSpPr/>
          <p:nvPr/>
        </p:nvSpPr>
        <p:spPr>
          <a:xfrm rot="-892049">
            <a:off x="2606670" y="2593566"/>
            <a:ext cx="1108407" cy="52747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69"/>
          <p:cNvSpPr/>
          <p:nvPr/>
        </p:nvSpPr>
        <p:spPr>
          <a:xfrm flipH="1" rot="892049">
            <a:off x="1576014" y="2593566"/>
            <a:ext cx="1108407" cy="52747"/>
          </a:xfrm>
          <a:prstGeom prst="roundRect">
            <a:avLst>
              <a:gd fmla="val 50000" name="adj"/>
            </a:avLst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69"/>
          <p:cNvSpPr/>
          <p:nvPr/>
        </p:nvSpPr>
        <p:spPr>
          <a:xfrm rot="-892049">
            <a:off x="553492" y="2593566"/>
            <a:ext cx="1108407" cy="52747"/>
          </a:xfrm>
          <a:prstGeom prst="roundRect">
            <a:avLst>
              <a:gd fmla="val 50000" name="adj"/>
            </a:avLst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8" name="Google Shape;568;p69"/>
          <p:cNvGrpSpPr/>
          <p:nvPr/>
        </p:nvGrpSpPr>
        <p:grpSpPr>
          <a:xfrm>
            <a:off x="1796550" y="2648796"/>
            <a:ext cx="1712700" cy="1294331"/>
            <a:chOff x="2114750" y="2543425"/>
            <a:chExt cx="1712700" cy="1435912"/>
          </a:xfrm>
        </p:grpSpPr>
        <p:sp>
          <p:nvSpPr>
            <p:cNvPr id="569" name="Google Shape;569;p69"/>
            <p:cNvSpPr/>
            <p:nvPr/>
          </p:nvSpPr>
          <p:spPr>
            <a:xfrm rot="-1789476">
              <a:off x="2888080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1B78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70" name="Google Shape;570;p69"/>
            <p:cNvSpPr/>
            <p:nvPr/>
          </p:nvSpPr>
          <p:spPr>
            <a:xfrm>
              <a:off x="2114750" y="3070637"/>
              <a:ext cx="1712700" cy="9087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71" name="Google Shape;571;p69"/>
            <p:cNvSpPr txBox="1"/>
            <p:nvPr/>
          </p:nvSpPr>
          <p:spPr>
            <a:xfrm>
              <a:off x="2156190" y="3073505"/>
              <a:ext cx="1624200" cy="624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o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1. MAI</a:t>
              </a:r>
              <a:endParaRPr b="1"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no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Sølvulven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2" name="Google Shape;572;p69"/>
            <p:cNvSpPr/>
            <p:nvPr/>
          </p:nvSpPr>
          <p:spPr>
            <a:xfrm>
              <a:off x="2926090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573" name="Google Shape;573;p69"/>
          <p:cNvGrpSpPr/>
          <p:nvPr/>
        </p:nvGrpSpPr>
        <p:grpSpPr>
          <a:xfrm>
            <a:off x="3846950" y="2648867"/>
            <a:ext cx="1712700" cy="1283900"/>
            <a:chOff x="4165140" y="2543425"/>
            <a:chExt cx="1712700" cy="1230732"/>
          </a:xfrm>
        </p:grpSpPr>
        <p:sp>
          <p:nvSpPr>
            <p:cNvPr id="574" name="Google Shape;574;p69"/>
            <p:cNvSpPr/>
            <p:nvPr/>
          </p:nvSpPr>
          <p:spPr>
            <a:xfrm rot="-1789476">
              <a:off x="4941257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75" name="Google Shape;575;p69"/>
            <p:cNvSpPr/>
            <p:nvPr/>
          </p:nvSpPr>
          <p:spPr>
            <a:xfrm>
              <a:off x="4165140" y="2989057"/>
              <a:ext cx="1712700" cy="7851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76" name="Google Shape;576;p69"/>
            <p:cNvSpPr txBox="1"/>
            <p:nvPr/>
          </p:nvSpPr>
          <p:spPr>
            <a:xfrm>
              <a:off x="4209390" y="2989047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o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20. </a:t>
              </a:r>
              <a:r>
                <a:rPr b="1" lang="no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JUNI</a:t>
              </a:r>
              <a:endParaRPr b="1"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no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Forslag kandidater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7" name="Google Shape;577;p69"/>
            <p:cNvSpPr/>
            <p:nvPr/>
          </p:nvSpPr>
          <p:spPr>
            <a:xfrm>
              <a:off x="4976490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578" name="Google Shape;578;p69"/>
          <p:cNvGrpSpPr/>
          <p:nvPr/>
        </p:nvGrpSpPr>
        <p:grpSpPr>
          <a:xfrm>
            <a:off x="759200" y="1457275"/>
            <a:ext cx="1712700" cy="1123824"/>
            <a:chOff x="1072795" y="1221569"/>
            <a:chExt cx="1712700" cy="1246754"/>
          </a:xfrm>
        </p:grpSpPr>
        <p:sp>
          <p:nvSpPr>
            <p:cNvPr id="579" name="Google Shape;579;p69"/>
            <p:cNvSpPr/>
            <p:nvPr/>
          </p:nvSpPr>
          <p:spPr>
            <a:xfrm>
              <a:off x="1072795" y="1221569"/>
              <a:ext cx="1712700" cy="939000"/>
            </a:xfrm>
            <a:prstGeom prst="roundRect">
              <a:avLst>
                <a:gd fmla="val 4485" name="adj"/>
              </a:avLst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80" name="Google Shape;580;p69"/>
            <p:cNvSpPr/>
            <p:nvPr/>
          </p:nvSpPr>
          <p:spPr>
            <a:xfrm rot="10800000">
              <a:off x="1884115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81" name="Google Shape;581;p69"/>
            <p:cNvSpPr txBox="1"/>
            <p:nvPr/>
          </p:nvSpPr>
          <p:spPr>
            <a:xfrm>
              <a:off x="1139495" y="1252199"/>
              <a:ext cx="1624200" cy="6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o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FEBRUAR / MARS</a:t>
              </a:r>
              <a:endParaRPr b="1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no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Korps-/Kretsting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2" name="Google Shape;582;p69"/>
            <p:cNvSpPr/>
            <p:nvPr/>
          </p:nvSpPr>
          <p:spPr>
            <a:xfrm rot="-1789476">
              <a:off x="1846080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1B78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583" name="Google Shape;583;p69"/>
          <p:cNvGrpSpPr/>
          <p:nvPr/>
        </p:nvGrpSpPr>
        <p:grpSpPr>
          <a:xfrm>
            <a:off x="2804950" y="1473458"/>
            <a:ext cx="1712700" cy="1444563"/>
            <a:chOff x="3123140" y="1218485"/>
            <a:chExt cx="1712700" cy="1249838"/>
          </a:xfrm>
        </p:grpSpPr>
        <p:sp>
          <p:nvSpPr>
            <p:cNvPr id="584" name="Google Shape;584;p69"/>
            <p:cNvSpPr/>
            <p:nvPr/>
          </p:nvSpPr>
          <p:spPr>
            <a:xfrm rot="-1789476">
              <a:off x="3899258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85" name="Google Shape;585;p69"/>
            <p:cNvSpPr/>
            <p:nvPr/>
          </p:nvSpPr>
          <p:spPr>
            <a:xfrm>
              <a:off x="3123140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86" name="Google Shape;586;p69"/>
            <p:cNvSpPr/>
            <p:nvPr/>
          </p:nvSpPr>
          <p:spPr>
            <a:xfrm rot="10800000">
              <a:off x="3934465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87" name="Google Shape;587;p69"/>
            <p:cNvSpPr txBox="1"/>
            <p:nvPr/>
          </p:nvSpPr>
          <p:spPr>
            <a:xfrm>
              <a:off x="3178290" y="1218485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o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13. MAI</a:t>
              </a:r>
              <a:endParaRPr b="1"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no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Lovforslag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88" name="Google Shape;588;p69"/>
          <p:cNvGrpSpPr/>
          <p:nvPr/>
        </p:nvGrpSpPr>
        <p:grpSpPr>
          <a:xfrm>
            <a:off x="5897353" y="2648796"/>
            <a:ext cx="1712700" cy="1294327"/>
            <a:chOff x="6282830" y="2543425"/>
            <a:chExt cx="1712700" cy="1435908"/>
          </a:xfrm>
        </p:grpSpPr>
        <p:sp>
          <p:nvSpPr>
            <p:cNvPr id="589" name="Google Shape;589;p69"/>
            <p:cNvSpPr/>
            <p:nvPr/>
          </p:nvSpPr>
          <p:spPr>
            <a:xfrm rot="-1789476">
              <a:off x="7058947" y="2572699"/>
              <a:ext cx="160451" cy="160451"/>
            </a:xfrm>
            <a:prstGeom prst="ellipse">
              <a:avLst/>
            </a:prstGeom>
            <a:solidFill>
              <a:srgbClr val="1B786E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590" name="Google Shape;590;p69"/>
            <p:cNvSpPr/>
            <p:nvPr/>
          </p:nvSpPr>
          <p:spPr>
            <a:xfrm>
              <a:off x="6282830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591" name="Google Shape;591;p69"/>
            <p:cNvSpPr txBox="1"/>
            <p:nvPr/>
          </p:nvSpPr>
          <p:spPr>
            <a:xfrm>
              <a:off x="6327077" y="3070633"/>
              <a:ext cx="1624200" cy="908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o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10. SEPTEMBER</a:t>
              </a:r>
              <a:endParaRPr b="1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no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Frist for påmelding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2" name="Google Shape;592;p69"/>
            <p:cNvSpPr/>
            <p:nvPr/>
          </p:nvSpPr>
          <p:spPr>
            <a:xfrm>
              <a:off x="7094180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593" name="Google Shape;593;p69"/>
          <p:cNvSpPr/>
          <p:nvPr/>
        </p:nvSpPr>
        <p:spPr>
          <a:xfrm>
            <a:off x="6895800" y="1457175"/>
            <a:ext cx="1712700" cy="819000"/>
          </a:xfrm>
          <a:prstGeom prst="roundRect">
            <a:avLst>
              <a:gd fmla="val 4485" name="adj"/>
            </a:avLst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4" name="Google Shape;594;p69"/>
          <p:cNvGrpSpPr/>
          <p:nvPr/>
        </p:nvGrpSpPr>
        <p:grpSpPr>
          <a:xfrm>
            <a:off x="4872500" y="1457294"/>
            <a:ext cx="1712700" cy="1460821"/>
            <a:chOff x="5201245" y="1221570"/>
            <a:chExt cx="1712700" cy="1246754"/>
          </a:xfrm>
        </p:grpSpPr>
        <p:sp>
          <p:nvSpPr>
            <p:cNvPr id="595" name="Google Shape;595;p69"/>
            <p:cNvSpPr/>
            <p:nvPr/>
          </p:nvSpPr>
          <p:spPr>
            <a:xfrm rot="-1789476">
              <a:off x="5977648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96" name="Google Shape;596;p69"/>
            <p:cNvSpPr/>
            <p:nvPr/>
          </p:nvSpPr>
          <p:spPr>
            <a:xfrm>
              <a:off x="5201245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97" name="Google Shape;597;p69"/>
            <p:cNvSpPr/>
            <p:nvPr/>
          </p:nvSpPr>
          <p:spPr>
            <a:xfrm rot="10800000">
              <a:off x="6012570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98" name="Google Shape;598;p69"/>
            <p:cNvSpPr txBox="1"/>
            <p:nvPr/>
          </p:nvSpPr>
          <p:spPr>
            <a:xfrm>
              <a:off x="5258120" y="122157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o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13. AUGUST</a:t>
              </a:r>
              <a:endParaRPr b="1"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no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Saksforslag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99" name="Google Shape;599;p69"/>
          <p:cNvSpPr/>
          <p:nvPr/>
        </p:nvSpPr>
        <p:spPr>
          <a:xfrm rot="-1640993">
            <a:off x="7673791" y="2407837"/>
            <a:ext cx="156718" cy="148891"/>
          </a:xfrm>
          <a:prstGeom prst="ellipse">
            <a:avLst/>
          </a:prstGeom>
          <a:solidFill>
            <a:srgbClr val="1B786E"/>
          </a:solidFill>
          <a:ln cap="flat" cmpd="sng" w="38100">
            <a:solidFill>
              <a:srgbClr val="8585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69"/>
          <p:cNvSpPr/>
          <p:nvPr/>
        </p:nvSpPr>
        <p:spPr>
          <a:xfrm rot="10800000">
            <a:off x="7707146" y="2091485"/>
            <a:ext cx="90000" cy="60600"/>
          </a:xfrm>
          <a:prstGeom prst="triangle">
            <a:avLst>
              <a:gd fmla="val 50000" name="adj"/>
            </a:avLst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69"/>
          <p:cNvSpPr txBox="1"/>
          <p:nvPr/>
        </p:nvSpPr>
        <p:spPr>
          <a:xfrm>
            <a:off x="6940050" y="1457172"/>
            <a:ext cx="1624200" cy="819000"/>
          </a:xfrm>
          <a:prstGeom prst="rect">
            <a:avLst/>
          </a:prstGeom>
          <a:solidFill>
            <a:srgbClr val="1B786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13.-15. NOVEMBER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no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Speidertinget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t bilde som inneholder utendørs, vann, innsjø, vanndam&#10;&#10;Automatisk generert beskrivelse" id="609" name="Google Shape;609;p70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19852" l="0" r="10" t="0"/>
          <a:stretch/>
        </p:blipFill>
        <p:spPr>
          <a:xfrm>
            <a:off x="0" y="-355997"/>
            <a:ext cx="9148800" cy="549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70"/>
          <p:cNvSpPr txBox="1"/>
          <p:nvPr>
            <p:ph type="title"/>
          </p:nvPr>
        </p:nvSpPr>
        <p:spPr>
          <a:xfrm>
            <a:off x="662880" y="392874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3000"/>
              <a:t>Spørsmål sendes til </a:t>
            </a:r>
            <a:r>
              <a:rPr lang="no" sz="3000" u="sng">
                <a:solidFill>
                  <a:schemeClr val="hlink"/>
                </a:solidFill>
                <a:hlinkClick r:id="rId4"/>
              </a:rPr>
              <a:t>nsf@speiding.no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3000"/>
              <a:t>Se også </a:t>
            </a:r>
            <a:r>
              <a:rPr lang="no" sz="3000" u="sng">
                <a:solidFill>
                  <a:schemeClr val="hlink"/>
                </a:solidFill>
                <a:hlinkClick r:id="rId5"/>
              </a:rPr>
              <a:t>speiding.no/speidertinget-2024</a:t>
            </a:r>
            <a:r>
              <a:rPr lang="no" sz="3000"/>
              <a:t> </a:t>
            </a:r>
            <a:endParaRPr sz="3000"/>
          </a:p>
        </p:txBody>
      </p:sp>
      <p:sp>
        <p:nvSpPr>
          <p:cNvPr id="611" name="Google Shape;611;p70"/>
          <p:cNvSpPr txBox="1"/>
          <p:nvPr/>
        </p:nvSpPr>
        <p:spPr>
          <a:xfrm>
            <a:off x="2140475" y="770531"/>
            <a:ext cx="2023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3000">
                <a:solidFill>
                  <a:schemeClr val="lt1"/>
                </a:solidFill>
              </a:rPr>
              <a:t>Lykke til! 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71"/>
          <p:cNvSpPr txBox="1"/>
          <p:nvPr>
            <p:ph type="title"/>
          </p:nvPr>
        </p:nvSpPr>
        <p:spPr>
          <a:xfrm>
            <a:off x="662875" y="58593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Datoer og frister fram mot Speidertinget og Speider- og Roverforum</a:t>
            </a:r>
            <a:endParaRPr/>
          </a:p>
        </p:txBody>
      </p:sp>
      <p:pic>
        <p:nvPicPr>
          <p:cNvPr id="618" name="Google Shape;618;p71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619" name="Google Shape;619;p71"/>
          <p:cNvSpPr txBox="1"/>
          <p:nvPr>
            <p:ph type="title"/>
          </p:nvPr>
        </p:nvSpPr>
        <p:spPr>
          <a:xfrm>
            <a:off x="540875" y="1149338"/>
            <a:ext cx="8430900" cy="310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-36576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400"/>
              <a:t>Dato: 15.-17. november 2024</a:t>
            </a:r>
            <a:endParaRPr b="0"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-36576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400"/>
              <a:t>Januar/februar: FK klargjør medlemstallene som representanttallet er basert på</a:t>
            </a:r>
            <a:endParaRPr b="0" sz="2400"/>
          </a:p>
          <a:p>
            <a:pPr indent="-36576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400"/>
              <a:t>Februar/mars: Kretsting (og korpsting hvis det ikke allerede er gjennomført tidligere)</a:t>
            </a:r>
            <a:endParaRPr b="0" sz="2400"/>
          </a:p>
          <a:p>
            <a:pPr indent="-36576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400"/>
              <a:t>Mai 1: Frist for Sølvulven</a:t>
            </a:r>
            <a:endParaRPr b="0" sz="2400"/>
          </a:p>
          <a:p>
            <a:pPr indent="-36576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400"/>
              <a:t>Mai 15: Lovforslag</a:t>
            </a:r>
            <a:endParaRPr b="0" sz="2400"/>
          </a:p>
          <a:p>
            <a:pPr indent="-36576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400"/>
              <a:t>Juni 20: Forslag til kandidater til styret</a:t>
            </a:r>
            <a:endParaRPr b="0" sz="2400"/>
          </a:p>
          <a:p>
            <a:pPr indent="-36576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400"/>
              <a:t>August 15: Saksforslag</a:t>
            </a:r>
            <a:endParaRPr b="0" sz="2400"/>
          </a:p>
          <a:p>
            <a:pPr indent="-36576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b="0" lang="no" sz="2400"/>
              <a:t>September 10: Påmeldingsfrist</a:t>
            </a:r>
            <a:endParaRPr b="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72"/>
          <p:cNvPicPr preferRelativeResize="0"/>
          <p:nvPr/>
        </p:nvPicPr>
        <p:blipFill rotWithShape="1">
          <a:blip r:embed="rId3">
            <a:alphaModFix/>
          </a:blip>
          <a:srcRect b="0" l="3940" r="11133" t="24339"/>
          <a:stretch/>
        </p:blipFill>
        <p:spPr>
          <a:xfrm>
            <a:off x="0" y="0"/>
            <a:ext cx="9143998" cy="271735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72"/>
          <p:cNvSpPr txBox="1"/>
          <p:nvPr/>
        </p:nvSpPr>
        <p:spPr>
          <a:xfrm>
            <a:off x="428900" y="1025700"/>
            <a:ext cx="8368200" cy="300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86B7F"/>
              </a:solidFill>
            </a:endParaRPr>
          </a:p>
          <a:p>
            <a:pPr indent="-3556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86B7F"/>
              </a:buClr>
              <a:buSzPts val="2000"/>
              <a:buChar char="-"/>
            </a:pPr>
            <a:r>
              <a:rPr lang="no" sz="2000">
                <a:solidFill>
                  <a:srgbClr val="486B7F"/>
                </a:solidFill>
              </a:rPr>
              <a:t>Middag serveres klokka 19:00</a:t>
            </a:r>
            <a:endParaRPr sz="2000">
              <a:solidFill>
                <a:srgbClr val="486B7F"/>
              </a:solidFill>
            </a:endParaRPr>
          </a:p>
          <a:p>
            <a:pPr indent="-3556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86B7F"/>
              </a:buClr>
              <a:buSzPts val="2000"/>
              <a:buChar char="-"/>
            </a:pPr>
            <a:r>
              <a:rPr lang="no" sz="2000">
                <a:solidFill>
                  <a:srgbClr val="486B7F"/>
                </a:solidFill>
              </a:rPr>
              <a:t>Frokost serveres fra kl 07:00</a:t>
            </a:r>
            <a:endParaRPr sz="2000">
              <a:solidFill>
                <a:srgbClr val="486B7F"/>
              </a:solidFill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86B7F"/>
              </a:buClr>
              <a:buSzPts val="2000"/>
              <a:buChar char="-"/>
            </a:pPr>
            <a:r>
              <a:rPr lang="no" sz="2000">
                <a:solidFill>
                  <a:srgbClr val="486B7F"/>
                </a:solidFill>
              </a:rPr>
              <a:t>Oppstart her kl 09:00</a:t>
            </a:r>
            <a:endParaRPr sz="2000">
              <a:solidFill>
                <a:srgbClr val="486B7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86B7F"/>
              </a:solidFill>
            </a:endParaRPr>
          </a:p>
        </p:txBody>
      </p:sp>
      <p:sp>
        <p:nvSpPr>
          <p:cNvPr id="626" name="Google Shape;626;p72"/>
          <p:cNvSpPr txBox="1"/>
          <p:nvPr/>
        </p:nvSpPr>
        <p:spPr>
          <a:xfrm>
            <a:off x="404825" y="341925"/>
            <a:ext cx="83682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4000">
                <a:solidFill>
                  <a:srgbClr val="C0CF67"/>
                </a:solidFill>
              </a:rPr>
              <a:t>Praktisk info</a:t>
            </a:r>
            <a:endParaRPr b="1" sz="4000">
              <a:solidFill>
                <a:srgbClr val="C0CF67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662875" y="58593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2600"/>
              <a:t>Hvor mange nye speidere og ledere får vi?</a:t>
            </a:r>
            <a:endParaRPr sz="2600"/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101" name="Google Shape;101;p19"/>
          <p:cNvSpPr txBox="1"/>
          <p:nvPr>
            <p:ph type="title"/>
          </p:nvPr>
        </p:nvSpPr>
        <p:spPr>
          <a:xfrm>
            <a:off x="540875" y="1408300"/>
            <a:ext cx="3788400" cy="246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2500"/>
              <a:t>0–20 år:</a:t>
            </a:r>
            <a:endParaRPr b="0" sz="2500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5000"/>
              <a:t>3164</a:t>
            </a:r>
            <a:endParaRPr b="0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2500"/>
              <a:t>nye i 2024</a:t>
            </a:r>
            <a:endParaRPr b="0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02" name="Google Shape;102;p19"/>
          <p:cNvSpPr txBox="1"/>
          <p:nvPr>
            <p:ph type="title"/>
          </p:nvPr>
        </p:nvSpPr>
        <p:spPr>
          <a:xfrm>
            <a:off x="4963725" y="1340850"/>
            <a:ext cx="3788400" cy="246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2500"/>
              <a:t>21</a:t>
            </a:r>
            <a:r>
              <a:rPr b="0" lang="no" sz="2500"/>
              <a:t>–100 år:</a:t>
            </a:r>
            <a:endParaRPr b="0" sz="2500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5000"/>
              <a:t>380</a:t>
            </a:r>
            <a:endParaRPr b="0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2500"/>
              <a:t>nye i 2024</a:t>
            </a:r>
            <a:endParaRPr b="0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03" name="Google Shape;103;p19"/>
          <p:cNvSpPr txBox="1"/>
          <p:nvPr>
            <p:ph type="title"/>
          </p:nvPr>
        </p:nvSpPr>
        <p:spPr>
          <a:xfrm>
            <a:off x="662875" y="19638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1600"/>
              <a:t>1.1 øke rekrutteringen av speidere og ledere i ulike deler av befolkningen</a:t>
            </a:r>
            <a:endParaRPr b="0" sz="16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73"/>
          <p:cNvPicPr preferRelativeResize="0"/>
          <p:nvPr/>
        </p:nvPicPr>
        <p:blipFill rotWithShape="1">
          <a:blip r:embed="rId3">
            <a:alphaModFix/>
          </a:blip>
          <a:srcRect b="22124" l="0" r="0" t="22118"/>
          <a:stretch/>
        </p:blipFill>
        <p:spPr>
          <a:xfrm>
            <a:off x="-40350" y="0"/>
            <a:ext cx="92246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73"/>
          <p:cNvSpPr txBox="1"/>
          <p:nvPr/>
        </p:nvSpPr>
        <p:spPr>
          <a:xfrm>
            <a:off x="311955" y="356527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000">
                <a:solidFill>
                  <a:srgbClr val="FFFFFF"/>
                </a:solidFill>
              </a:rPr>
              <a:t>Slik kan bilder og illustrasjoner settes opp</a:t>
            </a:r>
            <a:endParaRPr b="1" sz="2000">
              <a:solidFill>
                <a:srgbClr val="FFFFFF"/>
              </a:solidFill>
            </a:endParaRPr>
          </a:p>
        </p:txBody>
      </p:sp>
      <p:pic>
        <p:nvPicPr>
          <p:cNvPr id="633" name="Google Shape;633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0350" y="4269655"/>
            <a:ext cx="9224699" cy="873844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73"/>
          <p:cNvSpPr txBox="1"/>
          <p:nvPr/>
        </p:nvSpPr>
        <p:spPr>
          <a:xfrm rot="-5400000">
            <a:off x="7262400" y="1691141"/>
            <a:ext cx="37338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" sz="900">
                <a:solidFill>
                  <a:srgbClr val="FFFFFF"/>
                </a:solidFill>
              </a:rPr>
              <a:t>Foto: Thomas Markento Andresen</a:t>
            </a:r>
            <a:endParaRPr sz="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643150" y="68168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2600"/>
              <a:t>Heltidsressurser til utvikling i forbundet</a:t>
            </a:r>
            <a:endParaRPr sz="2600"/>
          </a:p>
        </p:txBody>
      </p:sp>
      <p:pic>
        <p:nvPicPr>
          <p:cNvPr id="110" name="Google Shape;110;p20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111" name="Google Shape;111;p20"/>
          <p:cNvSpPr txBox="1"/>
          <p:nvPr>
            <p:ph type="title"/>
          </p:nvPr>
        </p:nvSpPr>
        <p:spPr>
          <a:xfrm>
            <a:off x="540875" y="1408300"/>
            <a:ext cx="3788400" cy="246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500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5000"/>
              <a:t>1,5</a:t>
            </a:r>
            <a:endParaRPr b="0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2500"/>
              <a:t>i 2024</a:t>
            </a:r>
            <a:endParaRPr b="0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12" name="Google Shape;112;p20"/>
          <p:cNvSpPr txBox="1"/>
          <p:nvPr>
            <p:ph type="title"/>
          </p:nvPr>
        </p:nvSpPr>
        <p:spPr>
          <a:xfrm>
            <a:off x="4963725" y="1340850"/>
            <a:ext cx="3788400" cy="246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500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5000"/>
              <a:t>2,5</a:t>
            </a:r>
            <a:endParaRPr b="0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no" sz="2500"/>
              <a:t>i 2025</a:t>
            </a:r>
            <a:endParaRPr b="0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13" name="Google Shape;113;p20"/>
          <p:cNvSpPr txBox="1"/>
          <p:nvPr>
            <p:ph type="title"/>
          </p:nvPr>
        </p:nvSpPr>
        <p:spPr>
          <a:xfrm>
            <a:off x="0" y="22550"/>
            <a:ext cx="91440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no" sz="1520"/>
              <a:t>1.2 strukturere Norges speiderforbund slik at vi kan bli flere,</a:t>
            </a:r>
            <a:endParaRPr b="0" sz="15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no" sz="1520"/>
              <a:t>og ruste organisasjonsleddene for vekst</a:t>
            </a:r>
            <a:endParaRPr b="0" sz="152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511025" y="595438"/>
            <a:ext cx="82296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2600"/>
              <a:t>Hva er en hub?</a:t>
            </a:r>
            <a:endParaRPr sz="2600"/>
          </a:p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  <p:sp>
        <p:nvSpPr>
          <p:cNvPr id="121" name="Google Shape;121;p21"/>
          <p:cNvSpPr txBox="1"/>
          <p:nvPr>
            <p:ph type="title"/>
          </p:nvPr>
        </p:nvSpPr>
        <p:spPr>
          <a:xfrm>
            <a:off x="0" y="196400"/>
            <a:ext cx="9144000" cy="5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no" sz="1500"/>
              <a:t>1.3 prøve ut nye måter å organisere speiding på for å senke terskelen for å starte opp speideraktivitet</a:t>
            </a:r>
            <a:endParaRPr b="0" sz="1500"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0661" y="1275522"/>
            <a:ext cx="3242676" cy="294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6B7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662875" y="586001"/>
            <a:ext cx="8229600" cy="2898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3900"/>
              <a:t>BEDRE</a:t>
            </a:r>
            <a:endParaRPr sz="3900"/>
          </a:p>
        </p:txBody>
      </p:sp>
      <p:pic>
        <p:nvPicPr>
          <p:cNvPr id="129" name="Google Shape;129;p22"/>
          <p:cNvPicPr preferRelativeResize="0"/>
          <p:nvPr/>
        </p:nvPicPr>
        <p:blipFill rotWithShape="1">
          <a:blip r:embed="rId3">
            <a:alphaModFix/>
          </a:blip>
          <a:srcRect b="0" l="0" r="0" t="60620"/>
          <a:stretch/>
        </p:blipFill>
        <p:spPr>
          <a:xfrm>
            <a:off x="0" y="3869813"/>
            <a:ext cx="9143999" cy="12736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unar speid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