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0add7787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0add7787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b2009982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b2009982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b20099823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b20099823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b20099823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b20099823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b20099823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b20099823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b20099823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b20099823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b20099823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b20099823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b20099823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b20099823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b20099823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8b20099823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2da1ba3e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2da1ba3e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b20099823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8b20099823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8b20099823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8b20099823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b20099823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8b20099823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8a83f91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8a83f91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b20099823_3_6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8b20099823_3_6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no"/>
              <a:t>Takke for tillitten, skryte av kontoret. Hilser fra kontoret og sier at vi er glad i dem, bare å ringe. </a:t>
            </a:r>
            <a:endParaRPr/>
          </a:p>
        </p:txBody>
      </p:sp>
      <p:sp>
        <p:nvSpPr>
          <p:cNvPr id="182" name="Google Shape;182;g38b20099823_3_6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8b20099823_3_6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8b20099823_3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Søknader og rapportering om tilskudd til de nasjonale arrangementene våre.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Min speiding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Tredalen, Solstølen, Haavbraatt – høre mer om dette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Regnskap, økonomi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b20099823_3_6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8b20099823_3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25 arrangement per år.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Landsleir og Jamboree.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Månedstema, speiderbasen og elæring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Speideraksjonen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8b20099823_3_6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8b20099823_3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Intern og ekstern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Nettsider, speiderbasen, verktøykassa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b20099823_3_6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8b20099823_3_6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Vi kan komme til dere og holde kurs. Noen webinar, noen fysisk, gruppeledersamling for eksempel.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o"/>
              <a:t>Forbehold om kapasitet.</a:t>
            </a:r>
            <a:endParaRPr/>
          </a:p>
        </p:txBody>
      </p:sp>
      <p:sp>
        <p:nvSpPr>
          <p:cNvPr id="239" name="Google Shape;239;g38b20099823_3_6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no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8b20099823_3_7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8b20099823_3_7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8b20099823_3_71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8b20099823_3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8b20099823_3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8b20099823_3_9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8b20099823_3_9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b20099823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8b20099823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8b20099823_3_7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8b20099823_3_7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8b20099823_3_7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b20099823_3_7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8b20099823_3_7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8b20099823_3_72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8b20099823_3_7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8b20099823_3_7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8b20099823_3_7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8b20099823_3_7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8b20099823_3_7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8b20099823_3_7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b20099823_3_7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38b20099823_3_7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38b20099823_3_7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8b20099823_3_7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38b20099823_3_7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8b20099823_3_7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8b20099823_3_7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38b20099823_3_7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38b20099823_3_7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8b20099823_3_7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38b20099823_3_7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8b20099823_3_7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b20099823_3_7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38b20099823_3_7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8b20099823_3_7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b20099823_3_8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38b20099823_3_8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8b20099823_3_8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b20099823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b2009982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b20099823_3_8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38b20099823_3_8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38b20099823_3_8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8b20099823_3_8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38b20099823_3_8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38b20099823_3_8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b20099823_3_8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8b20099823_3_8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38b20099823_3_8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8b20099823_3_8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8b20099823_3_8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38b20099823_3_84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b20099823_3_8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8b20099823_3_8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8b20099823_3_84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8b20099823_3_8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8b20099823_3_8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38b20099823_3_85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8b20099823_3_8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8b20099823_3_8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38b20099823_3_85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8b20099823_3_8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8b20099823_3_8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8b20099823_3_86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8b20099823_3_8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8b20099823_3_8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38b20099823_3_86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8b20099823_3_8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8b20099823_3_8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8b20099823_3_87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b2009982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b2009982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8b20099823_3_8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8b20099823_3_8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38b20099823_3_87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42da1ba3e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42da1ba3e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b20099823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b20099823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b20099823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b20099823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b20099823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b2009982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b20099823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8b20099823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gif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unar speid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C0CF6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838200" y="1111002"/>
            <a:ext cx="762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1200"/>
              </a:spcBef>
              <a:spcAft>
                <a:spcPts val="0"/>
              </a:spcAft>
              <a:buClr>
                <a:srgbClr val="C0CF67"/>
              </a:buClr>
              <a:buSzPts val="2400"/>
              <a:buChar char="●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C0CF67"/>
              </a:buClr>
              <a:buSzPts val="1800"/>
              <a:buChar char="○"/>
              <a:defRPr/>
            </a:lvl2pPr>
            <a:lvl3pPr indent="-317500" lvl="2" marL="1371600" algn="l">
              <a:spcBef>
                <a:spcPts val="280"/>
              </a:spcBef>
              <a:spcAft>
                <a:spcPts val="0"/>
              </a:spcAft>
              <a:buClr>
                <a:srgbClr val="C0CF67"/>
              </a:buClr>
              <a:buSzPts val="1400"/>
              <a:buChar char="■"/>
              <a:defRPr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rgbClr val="C0CF67"/>
              </a:buClr>
              <a:buSzPts val="1400"/>
              <a:buChar char="●"/>
              <a:defRPr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rgbClr val="C0CF67"/>
              </a:buClr>
              <a:buSzPts val="1400"/>
              <a:buChar char="○"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14"/>
          <p:cNvSpPr txBox="1"/>
          <p:nvPr>
            <p:ph idx="10" type="dt"/>
          </p:nvPr>
        </p:nvSpPr>
        <p:spPr>
          <a:xfrm>
            <a:off x="628650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1" type="ftr"/>
          </p:nvPr>
        </p:nvSpPr>
        <p:spPr>
          <a:xfrm>
            <a:off x="3028950" y="476726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6457950" y="476726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44208" y="-938640"/>
            <a:ext cx="5454604" cy="771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2637" y="3635"/>
            <a:ext cx="1211870" cy="116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" name="Google Shape;36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1" name="Google Shape;4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5" Type="http://schemas.openxmlformats.org/officeDocument/2006/relationships/image" Target="../media/image7.jpg"/><Relationship Id="rId6" Type="http://schemas.openxmlformats.org/officeDocument/2006/relationships/image" Target="../media/image17.jpg"/><Relationship Id="rId7" Type="http://schemas.openxmlformats.org/officeDocument/2006/relationships/image" Target="../media/image25.jp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Relationship Id="rId4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32.png"/><Relationship Id="rId8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9.png"/><Relationship Id="rId13" Type="http://schemas.openxmlformats.org/officeDocument/2006/relationships/image" Target="../media/image45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2.png"/><Relationship Id="rId15" Type="http://schemas.openxmlformats.org/officeDocument/2006/relationships/image" Target="../media/image50.png"/><Relationship Id="rId14" Type="http://schemas.openxmlformats.org/officeDocument/2006/relationships/image" Target="../media/image46.png"/><Relationship Id="rId5" Type="http://schemas.openxmlformats.org/officeDocument/2006/relationships/image" Target="../media/image2.gif"/><Relationship Id="rId6" Type="http://schemas.openxmlformats.org/officeDocument/2006/relationships/image" Target="../media/image36.png"/><Relationship Id="rId7" Type="http://schemas.openxmlformats.org/officeDocument/2006/relationships/image" Target="../media/image47.png"/><Relationship Id="rId8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g"/><Relationship Id="rId4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/>
        </p:nvSpPr>
        <p:spPr>
          <a:xfrm>
            <a:off x="722313" y="2464147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000">
                <a:solidFill>
                  <a:srgbClr val="486B7F"/>
                </a:solidFill>
              </a:rPr>
              <a:t>Velkommen til KL/KS</a:t>
            </a:r>
            <a:endParaRPr b="1" sz="4000">
              <a:solidFill>
                <a:srgbClr val="486B7F"/>
              </a:solidFill>
            </a:endParaRPr>
          </a:p>
        </p:txBody>
      </p:sp>
      <p:pic>
        <p:nvPicPr>
          <p:cNvPr id="65" name="Google Shape;65;p16"/>
          <p:cNvPicPr preferRelativeResize="0"/>
          <p:nvPr/>
        </p:nvPicPr>
        <p:blipFill rotWithShape="1">
          <a:blip r:embed="rId3">
            <a:alphaModFix/>
          </a:blip>
          <a:srcRect b="0" l="11562" r="11562" t="0"/>
          <a:stretch/>
        </p:blipFill>
        <p:spPr>
          <a:xfrm>
            <a:off x="7501925" y="0"/>
            <a:ext cx="1642076" cy="142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/>
          <p:cNvPicPr preferRelativeResize="0"/>
          <p:nvPr/>
        </p:nvPicPr>
        <p:blipFill rotWithShape="1">
          <a:blip r:embed="rId4">
            <a:alphaModFix/>
          </a:blip>
          <a:srcRect b="0" l="23863" r="10541" t="0"/>
          <a:stretch/>
        </p:blipFill>
        <p:spPr>
          <a:xfrm>
            <a:off x="1789487" y="0"/>
            <a:ext cx="1435959" cy="14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5">
            <a:alphaModFix/>
          </a:blip>
          <a:srcRect b="13235" l="2389" r="2399" t="7837"/>
          <a:stretch/>
        </p:blipFill>
        <p:spPr>
          <a:xfrm>
            <a:off x="4893825" y="0"/>
            <a:ext cx="2570998" cy="142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6"/>
          <p:cNvPicPr preferRelativeResize="0"/>
          <p:nvPr/>
        </p:nvPicPr>
        <p:blipFill rotWithShape="1">
          <a:blip r:embed="rId6">
            <a:alphaModFix/>
          </a:blip>
          <a:srcRect b="21073" l="0" r="0" t="0"/>
          <a:stretch/>
        </p:blipFill>
        <p:spPr>
          <a:xfrm>
            <a:off x="3262550" y="0"/>
            <a:ext cx="1594175" cy="142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7">
            <a:alphaModFix/>
          </a:blip>
          <a:srcRect b="0" l="25404" r="19535" t="31086"/>
          <a:stretch/>
        </p:blipFill>
        <p:spPr>
          <a:xfrm>
            <a:off x="0" y="0"/>
            <a:ext cx="1752375" cy="14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8">
            <a:alphaModFix/>
          </a:blip>
          <a:srcRect b="12249" l="0" r="0" t="73096"/>
          <a:stretch/>
        </p:blipFill>
        <p:spPr>
          <a:xfrm flipH="1">
            <a:off x="0" y="1008713"/>
            <a:ext cx="9143999" cy="47398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722313" y="1040160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>
                <a:solidFill>
                  <a:srgbClr val="C0CF67"/>
                </a:solidFill>
              </a:rPr>
              <a:t>Middagsbuffet kl 18-20</a:t>
            </a:r>
            <a:endParaRPr sz="24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 title="IMG_6362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6" title="IMG_6363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 title="IMG_6356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 title="IMG_6364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 title="IMG_6365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 title="IMG_6370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 title="IMG_6368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 title="IMG_6369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 title="552628919_1219698510201679_1438312766063498210_n.jpg"/>
          <p:cNvPicPr preferRelativeResize="0"/>
          <p:nvPr/>
        </p:nvPicPr>
        <p:blipFill rotWithShape="1">
          <a:blip r:embed="rId3">
            <a:alphaModFix/>
          </a:blip>
          <a:srcRect b="10000" l="0" r="0" t="10000"/>
          <a:stretch/>
        </p:blipFill>
        <p:spPr>
          <a:xfrm rot="-368763">
            <a:off x="5408473" y="661760"/>
            <a:ext cx="2995555" cy="2995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0" name="Google Shape;160;p33"/>
          <p:cNvSpPr txBox="1"/>
          <p:nvPr/>
        </p:nvSpPr>
        <p:spPr>
          <a:xfrm>
            <a:off x="376800" y="1255788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900">
                <a:solidFill>
                  <a:srgbClr val="C0CF67"/>
                </a:solidFill>
              </a:rPr>
              <a:t>Høstutlysning</a:t>
            </a:r>
            <a:endParaRPr b="1" sz="49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4" title="images (2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8763">
            <a:off x="5408473" y="661760"/>
            <a:ext cx="2995555" cy="2995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6" name="Google Shape;166;p34"/>
          <p:cNvSpPr txBox="1"/>
          <p:nvPr/>
        </p:nvSpPr>
        <p:spPr>
          <a:xfrm>
            <a:off x="376800" y="1255788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900">
                <a:solidFill>
                  <a:srgbClr val="C0CF67"/>
                </a:solidFill>
              </a:rPr>
              <a:t>Hva skjer i Speiderne?</a:t>
            </a:r>
            <a:endParaRPr b="1" sz="49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 title="G1wDcCYDpQZMb8weMg8M9A9ETdklTfqeGh7zUYAM1upA.jpg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 rot="-368761">
            <a:off x="5408473" y="661761"/>
            <a:ext cx="2995558" cy="2995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7" name="Google Shape;77;p17"/>
          <p:cNvSpPr txBox="1"/>
          <p:nvPr/>
        </p:nvSpPr>
        <p:spPr>
          <a:xfrm>
            <a:off x="376800" y="1255788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100">
                <a:solidFill>
                  <a:srgbClr val="C0CF67"/>
                </a:solidFill>
              </a:rPr>
              <a:t>Aktuelt fra </a:t>
            </a:r>
            <a:endParaRPr b="1" sz="4100">
              <a:solidFill>
                <a:srgbClr val="C0CF6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100">
                <a:solidFill>
                  <a:srgbClr val="C0CF67"/>
                </a:solidFill>
              </a:rPr>
              <a:t>Speiderstyret</a:t>
            </a:r>
            <a:endParaRPr b="1" sz="41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 title="Emnemerke Trygt miljø - banner til artikkel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8764">
            <a:off x="5408473" y="661760"/>
            <a:ext cx="2995555" cy="2995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72" name="Google Shape;172;p35"/>
          <p:cNvSpPr txBox="1"/>
          <p:nvPr/>
        </p:nvSpPr>
        <p:spPr>
          <a:xfrm>
            <a:off x="376800" y="1255788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900">
                <a:solidFill>
                  <a:srgbClr val="C0CF67"/>
                </a:solidFill>
              </a:rPr>
              <a:t>Oppfølging av politiattester</a:t>
            </a:r>
            <a:endParaRPr b="1" sz="49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6"/>
          <p:cNvPicPr preferRelativeResize="0"/>
          <p:nvPr/>
        </p:nvPicPr>
        <p:blipFill rotWithShape="1">
          <a:blip r:embed="rId3">
            <a:alphaModFix/>
          </a:blip>
          <a:srcRect b="0" l="12502" r="12495" t="0"/>
          <a:stretch/>
        </p:blipFill>
        <p:spPr>
          <a:xfrm rot="-368763">
            <a:off x="5408473" y="661761"/>
            <a:ext cx="2995556" cy="2995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78" name="Google Shape;178;p36"/>
          <p:cNvSpPr txBox="1"/>
          <p:nvPr/>
        </p:nvSpPr>
        <p:spPr>
          <a:xfrm>
            <a:off x="376800" y="1255788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100">
                <a:solidFill>
                  <a:srgbClr val="C0CF67"/>
                </a:solidFill>
              </a:rPr>
              <a:t>Aktuelt fra </a:t>
            </a:r>
            <a:endParaRPr b="1" sz="4100">
              <a:solidFill>
                <a:srgbClr val="C0CF6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100">
                <a:solidFill>
                  <a:srgbClr val="C0CF67"/>
                </a:solidFill>
              </a:rPr>
              <a:t>forbundskontoret</a:t>
            </a:r>
            <a:endParaRPr b="1" sz="4100">
              <a:solidFill>
                <a:srgbClr val="C0CF6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Forbundskontoret: 20 ansatte</a:t>
            </a:r>
            <a:endParaRPr/>
          </a:p>
        </p:txBody>
      </p:sp>
      <p:sp>
        <p:nvSpPr>
          <p:cNvPr id="185" name="Google Shape;185;p37"/>
          <p:cNvSpPr/>
          <p:nvPr/>
        </p:nvSpPr>
        <p:spPr>
          <a:xfrm>
            <a:off x="1290781" y="2107165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86" name="Google Shape;186;p37"/>
          <p:cNvSpPr txBox="1"/>
          <p:nvPr/>
        </p:nvSpPr>
        <p:spPr>
          <a:xfrm>
            <a:off x="662450" y="997225"/>
            <a:ext cx="1901700" cy="101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800">
                <a:solidFill>
                  <a:srgbClr val="3F3F3F"/>
                </a:solidFill>
              </a:rPr>
              <a:t>Administrasjon og medlemsservice</a:t>
            </a:r>
            <a:endParaRPr sz="1800"/>
          </a:p>
        </p:txBody>
      </p:sp>
      <p:sp>
        <p:nvSpPr>
          <p:cNvPr id="187" name="Google Shape;187;p37"/>
          <p:cNvSpPr txBox="1"/>
          <p:nvPr/>
        </p:nvSpPr>
        <p:spPr>
          <a:xfrm>
            <a:off x="3050949" y="997225"/>
            <a:ext cx="1833300" cy="7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800">
                <a:solidFill>
                  <a:srgbClr val="3F3F3F"/>
                </a:solidFill>
              </a:rPr>
              <a:t>Kommunikasjon og marked</a:t>
            </a:r>
            <a:endParaRPr sz="1800"/>
          </a:p>
        </p:txBody>
      </p:sp>
      <p:sp>
        <p:nvSpPr>
          <p:cNvPr id="188" name="Google Shape;188;p37"/>
          <p:cNvSpPr txBox="1"/>
          <p:nvPr/>
        </p:nvSpPr>
        <p:spPr>
          <a:xfrm>
            <a:off x="5370789" y="997225"/>
            <a:ext cx="1901700" cy="738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1800">
                <a:solidFill>
                  <a:srgbClr val="3F3F3F"/>
                </a:solidFill>
              </a:rPr>
              <a:t>Program og utvikling</a:t>
            </a:r>
            <a:endParaRPr sz="1800"/>
          </a:p>
        </p:txBody>
      </p:sp>
      <p:sp>
        <p:nvSpPr>
          <p:cNvPr id="189" name="Google Shape;189;p37"/>
          <p:cNvSpPr/>
          <p:nvPr/>
        </p:nvSpPr>
        <p:spPr>
          <a:xfrm>
            <a:off x="920629" y="2419059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0" name="Google Shape;190;p37"/>
          <p:cNvSpPr/>
          <p:nvPr/>
        </p:nvSpPr>
        <p:spPr>
          <a:xfrm>
            <a:off x="1475890" y="2569758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1" name="Google Shape;191;p37"/>
          <p:cNvSpPr/>
          <p:nvPr/>
        </p:nvSpPr>
        <p:spPr>
          <a:xfrm>
            <a:off x="1390545" y="3027969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2" name="Google Shape;192;p37"/>
          <p:cNvSpPr/>
          <p:nvPr/>
        </p:nvSpPr>
        <p:spPr>
          <a:xfrm>
            <a:off x="1760697" y="2193164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3" name="Google Shape;193;p37"/>
          <p:cNvSpPr/>
          <p:nvPr/>
        </p:nvSpPr>
        <p:spPr>
          <a:xfrm>
            <a:off x="1610735" y="3486179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4" name="Google Shape;194;p37"/>
          <p:cNvSpPr/>
          <p:nvPr/>
        </p:nvSpPr>
        <p:spPr>
          <a:xfrm>
            <a:off x="920629" y="2882428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5" name="Google Shape;195;p37"/>
          <p:cNvSpPr/>
          <p:nvPr/>
        </p:nvSpPr>
        <p:spPr>
          <a:xfrm>
            <a:off x="3364531" y="2030966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6" name="Google Shape;196;p37"/>
          <p:cNvSpPr/>
          <p:nvPr/>
        </p:nvSpPr>
        <p:spPr>
          <a:xfrm>
            <a:off x="3852507" y="2278482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7" name="Google Shape;197;p37"/>
          <p:cNvSpPr/>
          <p:nvPr/>
        </p:nvSpPr>
        <p:spPr>
          <a:xfrm>
            <a:off x="3593360" y="2586381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8" name="Google Shape;198;p37"/>
          <p:cNvSpPr/>
          <p:nvPr/>
        </p:nvSpPr>
        <p:spPr>
          <a:xfrm>
            <a:off x="4222658" y="2030966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199" name="Google Shape;199;p37"/>
          <p:cNvSpPr/>
          <p:nvPr/>
        </p:nvSpPr>
        <p:spPr>
          <a:xfrm>
            <a:off x="3954218" y="2884869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0" name="Google Shape;200;p37"/>
          <p:cNvSpPr/>
          <p:nvPr/>
        </p:nvSpPr>
        <p:spPr>
          <a:xfrm>
            <a:off x="5758277" y="1933184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1" name="Google Shape;201;p37"/>
          <p:cNvSpPr/>
          <p:nvPr/>
        </p:nvSpPr>
        <p:spPr>
          <a:xfrm>
            <a:off x="6087839" y="2551038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2" name="Google Shape;202;p37"/>
          <p:cNvSpPr/>
          <p:nvPr/>
        </p:nvSpPr>
        <p:spPr>
          <a:xfrm>
            <a:off x="5674956" y="2465040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3" name="Google Shape;203;p37"/>
          <p:cNvSpPr/>
          <p:nvPr/>
        </p:nvSpPr>
        <p:spPr>
          <a:xfrm>
            <a:off x="6335747" y="2107835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4" name="Google Shape;204;p37"/>
          <p:cNvSpPr/>
          <p:nvPr/>
        </p:nvSpPr>
        <p:spPr>
          <a:xfrm>
            <a:off x="6439405" y="2905753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5" name="Google Shape;205;p37"/>
          <p:cNvSpPr/>
          <p:nvPr/>
        </p:nvSpPr>
        <p:spPr>
          <a:xfrm>
            <a:off x="5856237" y="3127349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sp>
        <p:nvSpPr>
          <p:cNvPr id="206" name="Google Shape;206;p37"/>
          <p:cNvSpPr/>
          <p:nvPr/>
        </p:nvSpPr>
        <p:spPr>
          <a:xfrm>
            <a:off x="6705902" y="2465042"/>
            <a:ext cx="370200" cy="334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1E4E79"/>
          </a:solidFill>
          <a:ln cap="flat" cmpd="sng" w="78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000" lIns="75000" spcFirstLastPara="1" rIns="75000" wrap="square" tIns="7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8"/>
          </a:p>
        </p:txBody>
      </p:sp>
      <p:pic>
        <p:nvPicPr>
          <p:cNvPr id="207" name="Google Shape;207;p37" title="Birgitte Schiøll Heneide1_Foto Katinka Rosbach.jpg"/>
          <p:cNvPicPr preferRelativeResize="0"/>
          <p:nvPr/>
        </p:nvPicPr>
        <p:blipFill rotWithShape="1">
          <a:blip r:embed="rId3">
            <a:alphaModFix/>
          </a:blip>
          <a:srcRect b="23244" l="0" r="0" t="5121"/>
          <a:stretch/>
        </p:blipFill>
        <p:spPr>
          <a:xfrm>
            <a:off x="7076100" y="3271485"/>
            <a:ext cx="1566600" cy="1422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/>
        </p:nvSpPr>
        <p:spPr>
          <a:xfrm>
            <a:off x="163303" y="350447"/>
            <a:ext cx="77724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o" sz="4000" u="none" cap="none" strike="noStrike">
                <a:solidFill>
                  <a:srgbClr val="C0CF67"/>
                </a:solidFill>
                <a:latin typeface="Calibri"/>
                <a:ea typeface="Calibri"/>
                <a:cs typeface="Calibri"/>
                <a:sym typeface="Calibri"/>
              </a:rPr>
              <a:t>NSFs forbundskontor</a:t>
            </a:r>
            <a:endParaRPr b="1" sz="4000">
              <a:solidFill>
                <a:srgbClr val="C0CF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8"/>
          <p:cNvSpPr txBox="1"/>
          <p:nvPr/>
        </p:nvSpPr>
        <p:spPr>
          <a:xfrm>
            <a:off x="600075" y="1250156"/>
            <a:ext cx="47292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Generelle rammebetingelser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Medlemshåndtering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Administrasjon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Eiendom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Tilskudd</a:t>
            </a:r>
            <a:endParaRPr sz="1100"/>
          </a:p>
        </p:txBody>
      </p:sp>
      <p:pic>
        <p:nvPicPr>
          <p:cNvPr descr="Kalkulator og mapper" id="214" name="Google Shape;21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8764">
            <a:off x="5469472" y="1011166"/>
            <a:ext cx="2183934" cy="1497412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1250" rotWithShape="0" algn="tl" dir="5400000" dist="13500">
              <a:srgbClr val="000000">
                <a:alpha val="40000"/>
              </a:srgbClr>
            </a:outerShdw>
          </a:effectLst>
        </p:spPr>
      </p:pic>
      <p:pic>
        <p:nvPicPr>
          <p:cNvPr descr="Nærbilde av et leke hus med en grønn tak" id="215" name="Google Shape;21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61603">
            <a:off x="5851287" y="3004871"/>
            <a:ext cx="1433476" cy="955646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1250" rotWithShape="0" algn="tl" dir="5400000" dist="135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/>
        </p:nvSpPr>
        <p:spPr>
          <a:xfrm>
            <a:off x="163303" y="350447"/>
            <a:ext cx="77724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000">
                <a:solidFill>
                  <a:srgbClr val="C0CF67"/>
                </a:solidFill>
                <a:latin typeface="Calibri"/>
                <a:ea typeface="Calibri"/>
                <a:cs typeface="Calibri"/>
                <a:sym typeface="Calibri"/>
              </a:rPr>
              <a:t>NSFs forbundskontor</a:t>
            </a:r>
            <a:endParaRPr b="1" sz="4000">
              <a:solidFill>
                <a:srgbClr val="C0CF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600075" y="1250156"/>
            <a:ext cx="47292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Arrangementstøtte</a:t>
            </a:r>
            <a:endParaRPr sz="1100"/>
          </a:p>
          <a:p>
            <a:pPr indent="-2159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b="0" i="0" lang="no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NSF</a:t>
            </a:r>
            <a:endParaRPr sz="1100"/>
          </a:p>
          <a:p>
            <a:pPr indent="-2159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</a:pPr>
            <a:r>
              <a:rPr lang="no" sz="2400">
                <a:solidFill>
                  <a:schemeClr val="dk2"/>
                </a:solidFill>
              </a:rPr>
              <a:t>Speiderne i Norge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Internasjonalt arbeid</a:t>
            </a:r>
            <a:endParaRPr sz="1100"/>
          </a:p>
          <a:p>
            <a:pPr indent="-381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8759">
            <a:off x="4888464" y="763637"/>
            <a:ext cx="3483645" cy="2322885"/>
          </a:xfrm>
          <a:prstGeom prst="rect">
            <a:avLst/>
          </a:prstGeom>
          <a:solidFill>
            <a:srgbClr val="ECECEC"/>
          </a:solidFill>
          <a:ln cap="sq" cmpd="sng" w="853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2782" rotWithShape="0" algn="tl" dir="5400000" dist="17274">
              <a:srgbClr val="000000">
                <a:alpha val="40000"/>
              </a:srgbClr>
            </a:outerShdw>
          </a:effectLst>
        </p:spPr>
      </p:pic>
      <p:pic>
        <p:nvPicPr>
          <p:cNvPr id="223" name="Google Shape;2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61600">
            <a:off x="5331627" y="3586314"/>
            <a:ext cx="1827584" cy="1222820"/>
          </a:xfrm>
          <a:prstGeom prst="rect">
            <a:avLst/>
          </a:prstGeom>
          <a:solidFill>
            <a:srgbClr val="ECECEC"/>
          </a:solidFill>
          <a:ln cap="sq" cmpd="sng" w="853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2782" rotWithShape="0" algn="tl" dir="5400000" dist="17274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2295" y="561171"/>
            <a:ext cx="2052187" cy="114946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0"/>
          <p:cNvSpPr txBox="1"/>
          <p:nvPr/>
        </p:nvSpPr>
        <p:spPr>
          <a:xfrm>
            <a:off x="163303" y="350447"/>
            <a:ext cx="77724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000">
                <a:solidFill>
                  <a:srgbClr val="C0CF67"/>
                </a:solidFill>
                <a:latin typeface="Calibri"/>
                <a:ea typeface="Calibri"/>
                <a:cs typeface="Calibri"/>
                <a:sym typeface="Calibri"/>
              </a:rPr>
              <a:t>NSFs forbundskontor</a:t>
            </a:r>
            <a:endParaRPr b="1" sz="4000">
              <a:solidFill>
                <a:srgbClr val="C0CF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 txBox="1"/>
          <p:nvPr/>
        </p:nvSpPr>
        <p:spPr>
          <a:xfrm>
            <a:off x="600075" y="1250156"/>
            <a:ext cx="47292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Kommunikasjon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Nettsider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SoMe</a:t>
            </a:r>
            <a:endParaRPr sz="2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</a:pPr>
            <a:r>
              <a:rPr lang="no" sz="2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Synlighet</a:t>
            </a:r>
            <a:endParaRPr sz="1100"/>
          </a:p>
          <a:p>
            <a:pPr indent="-381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sz="2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4">
            <a:alphaModFix/>
          </a:blip>
          <a:srcRect b="0" l="0" r="17552" t="0"/>
          <a:stretch/>
        </p:blipFill>
        <p:spPr>
          <a:xfrm>
            <a:off x="5475910" y="58166"/>
            <a:ext cx="2047010" cy="205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0791" y="3231629"/>
            <a:ext cx="1774382" cy="98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6">
            <a:alphaModFix/>
          </a:blip>
          <a:srcRect b="0" l="2219" r="0" t="3809"/>
          <a:stretch/>
        </p:blipFill>
        <p:spPr>
          <a:xfrm>
            <a:off x="4079642" y="2473070"/>
            <a:ext cx="2453265" cy="139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 rotWithShape="1">
          <a:blip r:embed="rId7">
            <a:alphaModFix/>
          </a:blip>
          <a:srcRect b="2550" l="-130" r="129" t="-2550"/>
          <a:stretch/>
        </p:blipFill>
        <p:spPr>
          <a:xfrm rot="384280">
            <a:off x="6197745" y="1650098"/>
            <a:ext cx="1929831" cy="1191148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1250" rotWithShape="0" algn="tl" dir="5400000" dist="13500">
              <a:srgbClr val="000000">
                <a:alpha val="40000"/>
              </a:srgbClr>
            </a:outerShdw>
          </a:effectLst>
        </p:spPr>
      </p:pic>
      <p:pic>
        <p:nvPicPr>
          <p:cNvPr descr="Slutt på bålkos - TV 2" id="235" name="Google Shape;235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70008" y="1377743"/>
            <a:ext cx="1853801" cy="1235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lev tre skog" id="241" name="Google Shape;241;p41"/>
          <p:cNvPicPr preferRelativeResize="0"/>
          <p:nvPr/>
        </p:nvPicPr>
        <p:blipFill rotWithShape="1">
          <a:blip r:embed="rId4">
            <a:alphaModFix/>
          </a:blip>
          <a:srcRect b="6484" l="0" r="0" t="9077"/>
          <a:stretch/>
        </p:blipFill>
        <p:spPr>
          <a:xfrm>
            <a:off x="0" y="-1"/>
            <a:ext cx="914399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765" y="0"/>
            <a:ext cx="775444" cy="74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668" y="993049"/>
            <a:ext cx="6858859" cy="323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126" y="833173"/>
            <a:ext cx="9143999" cy="431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/>
          <p:nvPr/>
        </p:nvSpPr>
        <p:spPr>
          <a:xfrm>
            <a:off x="521297" y="478985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1"/>
          <p:cNvSpPr/>
          <p:nvPr/>
        </p:nvSpPr>
        <p:spPr>
          <a:xfrm>
            <a:off x="257193" y="465440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2" y="1042762"/>
                  <a:pt x="521381" y="1042762"/>
                </a:cubicBezTo>
                <a:cubicBezTo>
                  <a:pt x="233430" y="1042762"/>
                  <a:pt x="0" y="809332"/>
                  <a:pt x="0" y="521381"/>
                </a:cubicBezTo>
                <a:cubicBezTo>
                  <a:pt x="0" y="233430"/>
                  <a:pt x="233430" y="0"/>
                  <a:pt x="521381" y="0"/>
                </a:cubicBezTo>
                <a:cubicBezTo>
                  <a:pt x="809332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3987A2"/>
          </a:solidFill>
          <a:ln>
            <a:noFill/>
          </a:ln>
          <a:effectLst>
            <a:outerShdw blurRad="161925" rotWithShape="0" algn="ctr" dir="5400000" dist="38100">
              <a:srgbClr val="7F6000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521297" y="1367213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521297" y="2317412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257193" y="1359813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2" y="1042762"/>
                  <a:pt x="521381" y="1042762"/>
                </a:cubicBezTo>
                <a:cubicBezTo>
                  <a:pt x="233430" y="1042762"/>
                  <a:pt x="0" y="809332"/>
                  <a:pt x="0" y="521381"/>
                </a:cubicBezTo>
                <a:cubicBezTo>
                  <a:pt x="0" y="233430"/>
                  <a:pt x="233430" y="0"/>
                  <a:pt x="521381" y="0"/>
                </a:cubicBezTo>
                <a:cubicBezTo>
                  <a:pt x="809332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4EB964"/>
          </a:solidFill>
          <a:ln>
            <a:noFill/>
          </a:ln>
          <a:effectLst>
            <a:outerShdw blurRad="161925" rotWithShape="0" algn="ctr" dir="5400000" dist="38100">
              <a:srgbClr val="1E4E79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257193" y="2296430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1" y="1042762"/>
                  <a:pt x="521380" y="1042762"/>
                </a:cubicBezTo>
                <a:cubicBezTo>
                  <a:pt x="233430" y="1042762"/>
                  <a:pt x="-1" y="809332"/>
                  <a:pt x="-1" y="521381"/>
                </a:cubicBezTo>
                <a:cubicBezTo>
                  <a:pt x="-1" y="233430"/>
                  <a:pt x="233430" y="0"/>
                  <a:pt x="521380" y="0"/>
                </a:cubicBezTo>
                <a:cubicBezTo>
                  <a:pt x="809331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416680"/>
          </a:solidFill>
          <a:ln>
            <a:noFill/>
          </a:ln>
          <a:effectLst>
            <a:outerShdw blurRad="161925" rotWithShape="0" algn="ctr" dir="5400000" dist="38100">
              <a:srgbClr val="833C0B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634607" y="495317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4331164" y="465440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2" y="1042762"/>
                  <a:pt x="521381" y="1042762"/>
                </a:cubicBezTo>
                <a:cubicBezTo>
                  <a:pt x="233430" y="1042762"/>
                  <a:pt x="0" y="809332"/>
                  <a:pt x="0" y="521381"/>
                </a:cubicBezTo>
                <a:cubicBezTo>
                  <a:pt x="0" y="233430"/>
                  <a:pt x="233430" y="0"/>
                  <a:pt x="521381" y="0"/>
                </a:cubicBezTo>
                <a:cubicBezTo>
                  <a:pt x="809332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F16D2B"/>
          </a:solidFill>
          <a:ln>
            <a:noFill/>
          </a:ln>
          <a:effectLst>
            <a:outerShdw blurRad="161925" rotWithShape="0" algn="ctr" dir="5400000" dist="38100">
              <a:srgbClr val="7F6000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598980" y="1383544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4331164" y="1359813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2" y="1042762"/>
                  <a:pt x="521381" y="1042762"/>
                </a:cubicBezTo>
                <a:cubicBezTo>
                  <a:pt x="233430" y="1042762"/>
                  <a:pt x="0" y="809332"/>
                  <a:pt x="0" y="521381"/>
                </a:cubicBezTo>
                <a:cubicBezTo>
                  <a:pt x="0" y="233430"/>
                  <a:pt x="233430" y="0"/>
                  <a:pt x="521381" y="0"/>
                </a:cubicBezTo>
                <a:cubicBezTo>
                  <a:pt x="809332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FDC001"/>
          </a:solidFill>
          <a:ln>
            <a:noFill/>
          </a:ln>
          <a:effectLst>
            <a:outerShdw blurRad="161925" rotWithShape="0" algn="ctr" dir="5400000" dist="38100">
              <a:srgbClr val="1E4E79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1"/>
          <p:cNvSpPr/>
          <p:nvPr/>
        </p:nvSpPr>
        <p:spPr>
          <a:xfrm>
            <a:off x="4581167" y="2324837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4331164" y="2296430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1" y="1042762"/>
                  <a:pt x="521380" y="1042762"/>
                </a:cubicBezTo>
                <a:cubicBezTo>
                  <a:pt x="233430" y="1042762"/>
                  <a:pt x="-1" y="809332"/>
                  <a:pt x="-1" y="521381"/>
                </a:cubicBezTo>
                <a:cubicBezTo>
                  <a:pt x="-1" y="233430"/>
                  <a:pt x="233430" y="0"/>
                  <a:pt x="521380" y="0"/>
                </a:cubicBezTo>
                <a:cubicBezTo>
                  <a:pt x="809331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416680"/>
          </a:solidFill>
          <a:ln>
            <a:noFill/>
          </a:ln>
          <a:effectLst>
            <a:outerShdw blurRad="161925" rotWithShape="0" algn="ctr" dir="5400000" dist="38100">
              <a:srgbClr val="833C0B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1"/>
          <p:cNvSpPr/>
          <p:nvPr/>
        </p:nvSpPr>
        <p:spPr>
          <a:xfrm>
            <a:off x="1300349" y="534389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Ung medbestemmelse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Bøllekurs</a:t>
            </a:r>
            <a:endParaRPr sz="1100"/>
          </a:p>
        </p:txBody>
      </p:sp>
      <p:sp>
        <p:nvSpPr>
          <p:cNvPr id="258" name="Google Shape;258;p41"/>
          <p:cNvSpPr/>
          <p:nvPr/>
        </p:nvSpPr>
        <p:spPr>
          <a:xfrm>
            <a:off x="5338037" y="534389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Kurs i speiderbasen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Månedstemaer</a:t>
            </a:r>
            <a:endParaRPr sz="1100"/>
          </a:p>
        </p:txBody>
      </p:sp>
      <p:sp>
        <p:nvSpPr>
          <p:cNvPr id="259" name="Google Shape;259;p41"/>
          <p:cNvSpPr/>
          <p:nvPr/>
        </p:nvSpPr>
        <p:spPr>
          <a:xfrm>
            <a:off x="1326683" y="1421165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Psykologisk trygghet i patruljen</a:t>
            </a:r>
            <a:endParaRPr sz="1100"/>
          </a:p>
        </p:txBody>
      </p:sp>
      <p:sp>
        <p:nvSpPr>
          <p:cNvPr id="260" name="Google Shape;260;p41"/>
          <p:cNvSpPr/>
          <p:nvPr/>
        </p:nvSpPr>
        <p:spPr>
          <a:xfrm>
            <a:off x="5404365" y="1440993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Barn som utfordrer</a:t>
            </a:r>
            <a:endParaRPr sz="1100"/>
          </a:p>
        </p:txBody>
      </p:sp>
      <p:sp>
        <p:nvSpPr>
          <p:cNvPr id="261" name="Google Shape;261;p41"/>
          <p:cNvSpPr/>
          <p:nvPr/>
        </p:nvSpPr>
        <p:spPr>
          <a:xfrm>
            <a:off x="5338037" y="2375806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Kurs i styrearbeid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Kurs i verktøykassa</a:t>
            </a:r>
            <a:endParaRPr sz="1100"/>
          </a:p>
        </p:txBody>
      </p:sp>
      <p:sp>
        <p:nvSpPr>
          <p:cNvPr id="262" name="Google Shape;262;p41"/>
          <p:cNvSpPr/>
          <p:nvPr/>
        </p:nvSpPr>
        <p:spPr>
          <a:xfrm>
            <a:off x="1326682" y="2361176"/>
            <a:ext cx="19608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3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Min speiding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3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Merkemodul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3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Arrangement, påmelding</a:t>
            </a:r>
            <a:endParaRPr sz="1000"/>
          </a:p>
        </p:txBody>
      </p:sp>
      <p:sp>
        <p:nvSpPr>
          <p:cNvPr id="263" name="Google Shape;263;p41"/>
          <p:cNvSpPr/>
          <p:nvPr/>
        </p:nvSpPr>
        <p:spPr>
          <a:xfrm>
            <a:off x="546535" y="3324046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1"/>
          <p:cNvSpPr/>
          <p:nvPr/>
        </p:nvSpPr>
        <p:spPr>
          <a:xfrm>
            <a:off x="257193" y="3230128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1" y="1042762"/>
                  <a:pt x="521380" y="1042762"/>
                </a:cubicBezTo>
                <a:cubicBezTo>
                  <a:pt x="233430" y="1042762"/>
                  <a:pt x="-1" y="809332"/>
                  <a:pt x="-1" y="521381"/>
                </a:cubicBezTo>
                <a:cubicBezTo>
                  <a:pt x="-1" y="233430"/>
                  <a:pt x="233430" y="0"/>
                  <a:pt x="521380" y="0"/>
                </a:cubicBezTo>
                <a:cubicBezTo>
                  <a:pt x="809331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58AF2E"/>
          </a:solidFill>
          <a:ln>
            <a:noFill/>
          </a:ln>
          <a:effectLst>
            <a:outerShdw blurRad="161925" rotWithShape="0" algn="ctr" dir="5400000" dist="38100">
              <a:srgbClr val="833C0B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1"/>
          <p:cNvSpPr/>
          <p:nvPr/>
        </p:nvSpPr>
        <p:spPr>
          <a:xfrm>
            <a:off x="4606405" y="3324046"/>
            <a:ext cx="2966203" cy="719715"/>
          </a:xfrm>
          <a:custGeom>
            <a:rect b="b" l="l" r="r" t="t"/>
            <a:pathLst>
              <a:path extrusionOk="0" h="3347512" w="1742263">
                <a:moveTo>
                  <a:pt x="1679525" y="3347512"/>
                </a:moveTo>
                <a:lnTo>
                  <a:pt x="62739" y="3347512"/>
                </a:lnTo>
                <a:cubicBezTo>
                  <a:pt x="28124" y="3347512"/>
                  <a:pt x="0" y="3319388"/>
                  <a:pt x="0" y="3284774"/>
                </a:cubicBezTo>
                <a:lnTo>
                  <a:pt x="0" y="62739"/>
                </a:lnTo>
                <a:cubicBezTo>
                  <a:pt x="0" y="28124"/>
                  <a:pt x="28124" y="0"/>
                  <a:pt x="62739" y="0"/>
                </a:cubicBezTo>
                <a:lnTo>
                  <a:pt x="1679525" y="0"/>
                </a:lnTo>
                <a:cubicBezTo>
                  <a:pt x="1714139" y="0"/>
                  <a:pt x="1742264" y="28124"/>
                  <a:pt x="1742264" y="62739"/>
                </a:cubicBezTo>
                <a:lnTo>
                  <a:pt x="1742264" y="3284774"/>
                </a:lnTo>
                <a:cubicBezTo>
                  <a:pt x="1742264" y="3319388"/>
                  <a:pt x="1714139" y="3347512"/>
                  <a:pt x="1679525" y="3347512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19050" rotWithShape="0" algn="ctr" dir="5400000" dist="9525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1"/>
          <p:cNvSpPr/>
          <p:nvPr/>
        </p:nvSpPr>
        <p:spPr>
          <a:xfrm>
            <a:off x="4331164" y="3230128"/>
            <a:ext cx="826389" cy="834210"/>
          </a:xfrm>
          <a:custGeom>
            <a:rect b="b" l="l" r="r" t="t"/>
            <a:pathLst>
              <a:path extrusionOk="0" h="1042762" w="1042762">
                <a:moveTo>
                  <a:pt x="1042762" y="521381"/>
                </a:moveTo>
                <a:cubicBezTo>
                  <a:pt x="1042762" y="809332"/>
                  <a:pt x="809331" y="1042762"/>
                  <a:pt x="521380" y="1042762"/>
                </a:cubicBezTo>
                <a:cubicBezTo>
                  <a:pt x="233430" y="1042762"/>
                  <a:pt x="-1" y="809332"/>
                  <a:pt x="-1" y="521381"/>
                </a:cubicBezTo>
                <a:cubicBezTo>
                  <a:pt x="-1" y="233430"/>
                  <a:pt x="233430" y="0"/>
                  <a:pt x="521380" y="0"/>
                </a:cubicBezTo>
                <a:cubicBezTo>
                  <a:pt x="809331" y="0"/>
                  <a:pt x="1042762" y="233430"/>
                  <a:pt x="1042762" y="521381"/>
                </a:cubicBezTo>
                <a:close/>
              </a:path>
            </a:pathLst>
          </a:custGeom>
          <a:solidFill>
            <a:srgbClr val="4098B8"/>
          </a:solidFill>
          <a:ln>
            <a:noFill/>
          </a:ln>
          <a:effectLst>
            <a:outerShdw blurRad="161925" rotWithShape="0" algn="ctr" dir="5400000" dist="38100">
              <a:srgbClr val="833C0B">
                <a:alpha val="3686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1"/>
          <p:cNvSpPr/>
          <p:nvPr/>
        </p:nvSpPr>
        <p:spPr>
          <a:xfrm>
            <a:off x="5363274" y="3367398"/>
            <a:ext cx="1772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Synlighet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endParaRPr b="1" i="0" sz="14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Annonsering</a:t>
            </a:r>
            <a:endParaRPr sz="1100"/>
          </a:p>
        </p:txBody>
      </p:sp>
      <p:sp>
        <p:nvSpPr>
          <p:cNvPr id="268" name="Google Shape;268;p41"/>
          <p:cNvSpPr/>
          <p:nvPr/>
        </p:nvSpPr>
        <p:spPr>
          <a:xfrm>
            <a:off x="1351919" y="3367398"/>
            <a:ext cx="19608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Trygge møter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alibri"/>
              <a:buNone/>
            </a:pPr>
            <a:r>
              <a:rPr b="1" i="0" lang="no" sz="14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Politiattest</a:t>
            </a:r>
            <a:endParaRPr sz="1100"/>
          </a:p>
        </p:txBody>
      </p:sp>
      <p:pic>
        <p:nvPicPr>
          <p:cNvPr descr="Megafon med heldekkende fyll" id="269" name="Google Shape;269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9810" y="483002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jerteformet Merke med heldekkende fyll" id="270" name="Google Shape;270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7343" y="1452060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tklippstavle delvis avkrysset med heldekkende fyll" id="271" name="Google Shape;271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4815" y="2373343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krysset skjold med heldekkende fyll" id="272" name="Google Shape;272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9810" y="3316788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nesisk knute med heldekkende fyll" id="273" name="Google Shape;273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16577" y="554243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msorg med heldekkende fyll" id="274" name="Google Shape;274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01314" y="1434763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yreledere med heldekkende fyll" id="275" name="Google Shape;275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398764" y="2353147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deokamera med heldekkende fyll" id="276" name="Google Shape;276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87805" y="3258293"/>
            <a:ext cx="514350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Nye regionale utviklingskonsulenter</a:t>
            </a:r>
            <a:endParaRPr/>
          </a:p>
        </p:txBody>
      </p:sp>
      <p:sp>
        <p:nvSpPr>
          <p:cNvPr id="283" name="Google Shape;283;p42"/>
          <p:cNvSpPr txBox="1"/>
          <p:nvPr>
            <p:ph idx="1" type="body"/>
          </p:nvPr>
        </p:nvSpPr>
        <p:spPr>
          <a:xfrm>
            <a:off x="838200" y="1110994"/>
            <a:ext cx="3304800" cy="248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/>
              <a:t>Oslo: Andrine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Trøndelag: Mali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Sørlandet: Gry</a:t>
            </a:r>
            <a:endParaRPr/>
          </a:p>
        </p:txBody>
      </p:sp>
      <p:pic>
        <p:nvPicPr>
          <p:cNvPr id="284" name="Google Shape;284;p42" title="Tre vekstkonsulenter_Foto Katinka Rosbach.jpg"/>
          <p:cNvPicPr preferRelativeResize="0"/>
          <p:nvPr/>
        </p:nvPicPr>
        <p:blipFill rotWithShape="1">
          <a:blip r:embed="rId3">
            <a:alphaModFix/>
          </a:blip>
          <a:srcRect b="0" l="0" r="0" t="12914"/>
          <a:stretch/>
        </p:blipFill>
        <p:spPr>
          <a:xfrm rot="147400">
            <a:off x="3039275" y="1219026"/>
            <a:ext cx="6044903" cy="3747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Friluftslivets år 2025</a:t>
            </a:r>
            <a:endParaRPr/>
          </a:p>
        </p:txBody>
      </p:sp>
      <p:pic>
        <p:nvPicPr>
          <p:cNvPr id="290" name="Google Shape;290;p43" title="Skjermbilde 2025-10-10 kl. 19.24.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358">
            <a:off x="295446" y="1221690"/>
            <a:ext cx="4351807" cy="302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 title="Skjermbilde 2025-10-10 kl. 19.25.3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8848">
            <a:off x="4576725" y="1031350"/>
            <a:ext cx="4135901" cy="288947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/>
          <p:nvPr/>
        </p:nvSpPr>
        <p:spPr>
          <a:xfrm>
            <a:off x="7463925" y="619600"/>
            <a:ext cx="1131600" cy="11337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600"/>
              <a:t>5</a:t>
            </a:r>
            <a:r>
              <a:rPr lang="no" sz="1600"/>
              <a:t>. </a:t>
            </a:r>
            <a:br>
              <a:rPr lang="no" sz="1600"/>
            </a:br>
            <a:r>
              <a:rPr lang="no" sz="1600"/>
              <a:t>des</a:t>
            </a:r>
            <a:endParaRPr sz="1600"/>
          </a:p>
        </p:txBody>
      </p:sp>
      <p:sp>
        <p:nvSpPr>
          <p:cNvPr id="293" name="Google Shape;293;p43"/>
          <p:cNvSpPr/>
          <p:nvPr/>
        </p:nvSpPr>
        <p:spPr>
          <a:xfrm>
            <a:off x="3714525" y="3733225"/>
            <a:ext cx="1131600" cy="11337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1500"/>
              <a:t>11.-12. okt</a:t>
            </a:r>
            <a:endParaRPr sz="1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 title="Skjermbilde 2025-10-10 kl. 19.24.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8555">
            <a:off x="2380575" y="284650"/>
            <a:ext cx="6393224" cy="44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/>
          <p:nvPr/>
        </p:nvSpPr>
        <p:spPr>
          <a:xfrm>
            <a:off x="1154775" y="2517150"/>
            <a:ext cx="1848300" cy="18483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24. </a:t>
            </a:r>
            <a:br>
              <a:rPr lang="no" sz="3000"/>
            </a:br>
            <a:r>
              <a:rPr lang="no" sz="3000"/>
              <a:t>januar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231925" y="272613"/>
            <a:ext cx="46311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900">
                <a:solidFill>
                  <a:srgbClr val="C0CF67"/>
                </a:solidFill>
              </a:rPr>
              <a:t>Eiendommene</a:t>
            </a:r>
            <a:endParaRPr b="1" sz="4900">
              <a:solidFill>
                <a:srgbClr val="C0CF67"/>
              </a:solidFill>
            </a:endParaRPr>
          </a:p>
        </p:txBody>
      </p:sp>
      <p:pic>
        <p:nvPicPr>
          <p:cNvPr id="83" name="Google Shape;83;p18" title="havbraatt-2-foto-steinar-monsen-e1642758456370-1600x6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575" y="1870313"/>
            <a:ext cx="5683908" cy="234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 title="Vinter på Solstølen_Foto Espen-Willersru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025" y="607750"/>
            <a:ext cx="4210400" cy="26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Fremover</a:t>
            </a:r>
            <a:endParaRPr/>
          </a:p>
        </p:txBody>
      </p:sp>
      <p:sp>
        <p:nvSpPr>
          <p:cNvPr id="306" name="Google Shape;306;p45"/>
          <p:cNvSpPr txBox="1"/>
          <p:nvPr>
            <p:ph idx="1" type="body"/>
          </p:nvPr>
        </p:nvSpPr>
        <p:spPr>
          <a:xfrm>
            <a:off x="838200" y="1111002"/>
            <a:ext cx="7620000" cy="274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Revidering av kommunikasjonsstrategi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Nye nettsider med ny speiderbase.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Flere regionale utviklingskonsulenter.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Base for speiderhytter</a:t>
            </a:r>
            <a:endParaRPr/>
          </a:p>
        </p:txBody>
      </p:sp>
      <p:pic>
        <p:nvPicPr>
          <p:cNvPr id="307" name="Google Shape;30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8762">
            <a:off x="5562351" y="524495"/>
            <a:ext cx="2911905" cy="1941650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1250" rotWithShape="0" algn="tl" dir="5400000" dist="13500">
              <a:srgbClr val="000000">
                <a:alpha val="40000"/>
              </a:srgbClr>
            </a:outerShdw>
          </a:effectLst>
        </p:spPr>
      </p:pic>
      <p:pic>
        <p:nvPicPr>
          <p:cNvPr id="308" name="Google Shape;30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61600">
            <a:off x="5888125" y="3146439"/>
            <a:ext cx="1904369" cy="1274196"/>
          </a:xfrm>
          <a:prstGeom prst="rect">
            <a:avLst/>
          </a:prstGeom>
          <a:solidFill>
            <a:srgbClr val="ECECEC"/>
          </a:solidFill>
          <a:ln cap="sq" cmpd="sng" w="666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1250" rotWithShape="0" algn="tl" dir="5400000" dist="135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>
            <p:ph type="title"/>
          </p:nvPr>
        </p:nvSpPr>
        <p:spPr>
          <a:xfrm>
            <a:off x="755576" y="195486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Medlemsutvikling</a:t>
            </a:r>
            <a:endParaRPr/>
          </a:p>
        </p:txBody>
      </p:sp>
      <p:sp>
        <p:nvSpPr>
          <p:cNvPr id="315" name="Google Shape;315;p46"/>
          <p:cNvSpPr txBox="1"/>
          <p:nvPr>
            <p:ph idx="1" type="body"/>
          </p:nvPr>
        </p:nvSpPr>
        <p:spPr>
          <a:xfrm>
            <a:off x="838200" y="1111002"/>
            <a:ext cx="7620000" cy="274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6" title="Oppnådde poe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74" y="892699"/>
            <a:ext cx="7424961" cy="42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/>
          <p:nvPr>
            <p:ph type="title"/>
          </p:nvPr>
        </p:nvSpPr>
        <p:spPr>
          <a:xfrm>
            <a:off x="719126" y="213692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Medlemsundersøkelse speidere</a:t>
            </a:r>
            <a:endParaRPr/>
          </a:p>
        </p:txBody>
      </p:sp>
      <p:pic>
        <p:nvPicPr>
          <p:cNvPr descr="grey.jpg" id="323" name="Google Shape;32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08549" cy="242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8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8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8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 stolt er du av å være speider?</a:t>
            </a:r>
            <a:endParaRPr/>
          </a:p>
        </p:txBody>
      </p:sp>
      <p:sp>
        <p:nvSpPr>
          <p:cNvPr id="332" name="Google Shape;332;p48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33" name="Google Shape;333;p48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descr="grey.jpg" id="334" name="Google Shape;3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72099" cy="359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9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9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 godt trives du i speideren?</a:t>
            </a:r>
            <a:endParaRPr/>
          </a:p>
        </p:txBody>
      </p:sp>
      <p:sp>
        <p:nvSpPr>
          <p:cNvPr id="343" name="Google Shape;343;p49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44" name="Google Shape;344;p49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descr="grey.jpg" id="345" name="Google Shape;3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90974" cy="36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0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Tror du at du går i speideren om to år?</a:t>
            </a:r>
            <a:endParaRPr/>
          </a:p>
        </p:txBody>
      </p:sp>
      <p:sp>
        <p:nvSpPr>
          <p:cNvPr id="354" name="Google Shape;354;p50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55" name="Google Shape;355;p50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descr="grey.jpg" id="356" name="Google Shape;35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81525" cy="360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1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1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Jeg synes aktivitetene i speideren er...</a:t>
            </a:r>
            <a:endParaRPr/>
          </a:p>
        </p:txBody>
      </p:sp>
      <p:sp>
        <p:nvSpPr>
          <p:cNvPr id="365" name="Google Shape;365;p51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66" name="Google Shape;366;p51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descr="grey.jpg" id="367" name="Google Shape;36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24952" cy="35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2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52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Hva stemmer for deg? (1/2)</a:t>
            </a:r>
            <a:endParaRPr/>
          </a:p>
        </p:txBody>
      </p:sp>
      <p:sp>
        <p:nvSpPr>
          <p:cNvPr id="376" name="Google Shape;376;p52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77" name="Google Shape;377;p52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pic>
        <p:nvPicPr>
          <p:cNvPr descr="grey.jpg" id="378" name="Google Shape;37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650" y="739749"/>
            <a:ext cx="6882521" cy="440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3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3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3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Hva stemmer for deg? (2/2)</a:t>
            </a:r>
            <a:endParaRPr/>
          </a:p>
        </p:txBody>
      </p:sp>
      <p:sp>
        <p:nvSpPr>
          <p:cNvPr id="387" name="Google Shape;387;p53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88" name="Google Shape;388;p53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descr="grey.jpg" id="389" name="Google Shape;38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150" y="717951"/>
            <a:ext cx="6744769" cy="431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4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4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 enig er du i dette?</a:t>
            </a:r>
            <a:endParaRPr/>
          </a:p>
        </p:txBody>
      </p:sp>
      <p:sp>
        <p:nvSpPr>
          <p:cNvPr id="398" name="Google Shape;398;p54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399" name="Google Shape;399;p54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pic>
        <p:nvPicPr>
          <p:cNvPr descr="grey.jpg" id="400" name="Google Shape;40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57" y="1349349"/>
            <a:ext cx="6198578" cy="188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 title="IMG_635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5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5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Bruker du profilklær fra speideren på skolen? (klær med med speiderlogo eller noe med speider på)</a:t>
            </a:r>
            <a:endParaRPr/>
          </a:p>
        </p:txBody>
      </p:sp>
      <p:sp>
        <p:nvSpPr>
          <p:cNvPr id="409" name="Google Shape;409;p55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410" name="Google Shape;410;p55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pic>
        <p:nvPicPr>
          <p:cNvPr descr="grey.jpg" id="411" name="Google Shape;41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91471" cy="346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6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6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Vet vennene dine at du er speider?</a:t>
            </a:r>
            <a:endParaRPr/>
          </a:p>
        </p:txBody>
      </p:sp>
      <p:sp>
        <p:nvSpPr>
          <p:cNvPr id="420" name="Google Shape;420;p56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421" name="Google Shape;421;p56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pic>
        <p:nvPicPr>
          <p:cNvPr descr="grey.jpg" id="422" name="Google Shape;42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91471" cy="346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7"/>
          <p:cNvSpPr txBox="1"/>
          <p:nvPr/>
        </p:nvSpPr>
        <p:spPr>
          <a:xfrm>
            <a:off x="275815" y="683100"/>
            <a:ext cx="8684100" cy="1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7"/>
          <p:cNvSpPr/>
          <p:nvPr/>
        </p:nvSpPr>
        <p:spPr>
          <a:xfrm>
            <a:off x="1" y="1266092"/>
            <a:ext cx="9144000" cy="38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7"/>
          <p:cNvSpPr txBox="1"/>
          <p:nvPr/>
        </p:nvSpPr>
        <p:spPr>
          <a:xfrm>
            <a:off x="275815" y="475200"/>
            <a:ext cx="868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 ofte forteller du om speiderturer til venner (som ikke er speidere)?</a:t>
            </a:r>
            <a:endParaRPr/>
          </a:p>
        </p:txBody>
      </p:sp>
      <p:sp>
        <p:nvSpPr>
          <p:cNvPr id="431" name="Google Shape;431;p57"/>
          <p:cNvSpPr txBox="1"/>
          <p:nvPr/>
        </p:nvSpPr>
        <p:spPr>
          <a:xfrm>
            <a:off x="266661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Powered by Enalyzer</a:t>
            </a:r>
            <a:endParaRPr/>
          </a:p>
        </p:txBody>
      </p:sp>
      <p:sp>
        <p:nvSpPr>
          <p:cNvPr id="432" name="Google Shape;432;p57"/>
          <p:cNvSpPr txBox="1"/>
          <p:nvPr/>
        </p:nvSpPr>
        <p:spPr>
          <a:xfrm>
            <a:off x="4891042" y="4818127"/>
            <a:ext cx="406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o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pic>
        <p:nvPicPr>
          <p:cNvPr descr="grey.jpg" id="433" name="Google Shape;43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48" y="1349350"/>
            <a:ext cx="8391471" cy="346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"/>
          <p:cNvSpPr txBox="1"/>
          <p:nvPr>
            <p:ph type="title"/>
          </p:nvPr>
        </p:nvSpPr>
        <p:spPr>
          <a:xfrm>
            <a:off x="732851" y="171449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Frivillighetsbarometeret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9" title="Untitl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13" y="1084350"/>
            <a:ext cx="7882775" cy="3941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9"/>
          <p:cNvSpPr txBox="1"/>
          <p:nvPr>
            <p:ph idx="4294967295" type="title"/>
          </p:nvPr>
        </p:nvSpPr>
        <p:spPr>
          <a:xfrm>
            <a:off x="600210" y="573394"/>
            <a:ext cx="8229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>
                <a:solidFill>
                  <a:schemeClr val="dk1"/>
                </a:solidFill>
              </a:rPr>
              <a:t>Hva forbinder du med speideren?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0" title="Oppnådde poe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00" y="255038"/>
            <a:ext cx="8934801" cy="4780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1" title="Oppnådde poe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25" y="347051"/>
            <a:ext cx="7603875" cy="470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2" title="Oppnådde poe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00" y="131174"/>
            <a:ext cx="7742274" cy="47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63" title="Oppnådde poe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50" y="240401"/>
            <a:ext cx="7540749" cy="46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602"/>
            <a:ext cx="8675275" cy="48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 title="IMG_6357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448"/>
            <a:ext cx="8754425" cy="49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"/>
          <p:cNvSpPr txBox="1"/>
          <p:nvPr/>
        </p:nvSpPr>
        <p:spPr>
          <a:xfrm>
            <a:off x="720950" y="589700"/>
            <a:ext cx="450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4000">
                <a:solidFill>
                  <a:srgbClr val="C0CF67"/>
                </a:solidFill>
              </a:rPr>
              <a:t>Praktisk info</a:t>
            </a:r>
            <a:endParaRPr/>
          </a:p>
        </p:txBody>
      </p:sp>
      <p:sp>
        <p:nvSpPr>
          <p:cNvPr id="488" name="Google Shape;488;p66"/>
          <p:cNvSpPr txBox="1"/>
          <p:nvPr/>
        </p:nvSpPr>
        <p:spPr>
          <a:xfrm>
            <a:off x="404800" y="1777925"/>
            <a:ext cx="4967700" cy="18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6B7F"/>
              </a:buClr>
              <a:buSzPts val="2000"/>
              <a:buChar char="-"/>
            </a:pPr>
            <a:r>
              <a:rPr lang="no" sz="2000">
                <a:solidFill>
                  <a:srgbClr val="486B7F"/>
                </a:solidFill>
              </a:rPr>
              <a:t>Frokost serveres fra kl 07:00</a:t>
            </a:r>
            <a:endParaRPr sz="2000">
              <a:solidFill>
                <a:srgbClr val="486B7F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86B7F"/>
              </a:buClr>
              <a:buSzPts val="2000"/>
              <a:buChar char="-"/>
            </a:pPr>
            <a:r>
              <a:rPr lang="no" sz="2000">
                <a:solidFill>
                  <a:srgbClr val="486B7F"/>
                </a:solidFill>
              </a:rPr>
              <a:t>Oppstart her kl 09:00</a:t>
            </a:r>
            <a:endParaRPr sz="2000">
              <a:solidFill>
                <a:srgbClr val="486B7F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86B7F"/>
              </a:solidFill>
            </a:endParaRPr>
          </a:p>
        </p:txBody>
      </p:sp>
      <p:pic>
        <p:nvPicPr>
          <p:cNvPr id="489" name="Google Shape;489;p66" title="DSC_08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375" y="726800"/>
            <a:ext cx="2448670" cy="367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 title="IMG_6358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 title="IMG_6359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 title="IMG_6360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 title="IMG_6361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475" y="175950"/>
            <a:ext cx="5788575" cy="434145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unar speid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